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97" r:id="rId2"/>
    <p:sldId id="261" r:id="rId3"/>
    <p:sldId id="298" r:id="rId4"/>
    <p:sldId id="299" r:id="rId5"/>
    <p:sldId id="262" r:id="rId6"/>
    <p:sldId id="259" r:id="rId7"/>
    <p:sldId id="265" r:id="rId8"/>
    <p:sldId id="263" r:id="rId9"/>
    <p:sldId id="266" r:id="rId10"/>
    <p:sldId id="267" r:id="rId11"/>
    <p:sldId id="268" r:id="rId12"/>
    <p:sldId id="269" r:id="rId13"/>
    <p:sldId id="264" r:id="rId14"/>
    <p:sldId id="306" r:id="rId15"/>
    <p:sldId id="257" r:id="rId16"/>
    <p:sldId id="270" r:id="rId17"/>
    <p:sldId id="275" r:id="rId18"/>
    <p:sldId id="300" r:id="rId19"/>
    <p:sldId id="271" r:id="rId20"/>
    <p:sldId id="280" r:id="rId21"/>
    <p:sldId id="276" r:id="rId22"/>
    <p:sldId id="278" r:id="rId23"/>
    <p:sldId id="281" r:id="rId24"/>
    <p:sldId id="301" r:id="rId25"/>
    <p:sldId id="283" r:id="rId26"/>
    <p:sldId id="302" r:id="rId27"/>
    <p:sldId id="282" r:id="rId28"/>
    <p:sldId id="305" r:id="rId29"/>
    <p:sldId id="303" r:id="rId30"/>
    <p:sldId id="304" r:id="rId31"/>
    <p:sldId id="284" r:id="rId32"/>
    <p:sldId id="285" r:id="rId33"/>
    <p:sldId id="289" r:id="rId34"/>
    <p:sldId id="290" r:id="rId35"/>
    <p:sldId id="292" r:id="rId36"/>
    <p:sldId id="296" r:id="rId37"/>
    <p:sldId id="293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287" autoAdjust="0"/>
  </p:normalViewPr>
  <p:slideViewPr>
    <p:cSldViewPr snapToGrid="0" snapToObjects="1">
      <p:cViewPr varScale="1">
        <p:scale>
          <a:sx n="170" d="100"/>
          <a:sy n="170" d="100"/>
        </p:scale>
        <p:origin x="-16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B0A3E-C12A-EF43-86C9-D67AA0DD2304}" type="datetimeFigureOut">
              <a:rPr lang="en-US" smtClean="0"/>
              <a:t>12/3/14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AE025-4D72-9748-B6DC-86AA124EE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18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Evaluated various platforms, including the possibility of writing our own, and eventually chose UIMA.</a:t>
            </a:r>
          </a:p>
          <a:p>
            <a:r>
              <a:rPr lang="en-US">
                <a:latin typeface="Calibri" charset="0"/>
              </a:rPr>
              <a:t>Benefits from our point of view</a:t>
            </a: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27CFDBF-C986-234C-9236-634903887E5F}" type="slidenum">
              <a:rPr lang="en-US" sz="1200"/>
              <a:pPr eaLnBrk="1" hangingPunct="1"/>
              <a:t>2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UIMA-AS</a:t>
            </a:r>
            <a:r>
              <a:rPr lang="en-US" baseline="0" dirty="0" smtClean="0"/>
              <a:t> utilizes an open source JMS </a:t>
            </a:r>
            <a:r>
              <a:rPr lang="en-US" baseline="0" dirty="0" err="1" smtClean="0"/>
              <a:t>queueing</a:t>
            </a:r>
            <a:r>
              <a:rPr lang="en-US" baseline="0" dirty="0" smtClean="0"/>
              <a:t> application to coordinate messages between one or more services and one or more client applications.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Service and client can be co-located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Services across machines, same </a:t>
            </a:r>
            <a:r>
              <a:rPr lang="en-US" baseline="0" dirty="0" err="1" smtClean="0"/>
              <a:t>jvm</a:t>
            </a:r>
            <a:r>
              <a:rPr lang="en-US" baseline="0" dirty="0" smtClean="0"/>
              <a:t>, multiple </a:t>
            </a:r>
            <a:r>
              <a:rPr lang="en-US" baseline="0" dirty="0" err="1" smtClean="0"/>
              <a:t>jvms</a:t>
            </a:r>
            <a:r>
              <a:rPr lang="en-US" baseline="0" dirty="0" smtClean="0"/>
              <a:t>, etc.  Multiple clients accessing one family of services including services that remotely access other deployed services.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AE025-4D72-9748-B6DC-86AA124EE8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73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6C93D-C658-5646-B1E4-5082AD7CDA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10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of libraries that provides easy access</a:t>
            </a:r>
            <a:r>
              <a:rPr lang="en-US" baseline="0" dirty="0" smtClean="0"/>
              <a:t> to UIMA AS functionality.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BONES: </a:t>
            </a:r>
            <a:r>
              <a:rPr lang="en-US" baseline="0" dirty="0" err="1" smtClean="0"/>
              <a:t>ws</a:t>
            </a:r>
            <a:r>
              <a:rPr lang="en-US" baseline="0" dirty="0" smtClean="0"/>
              <a:t> annotator, regex, annotation pattern</a:t>
            </a:r>
          </a:p>
          <a:p>
            <a:r>
              <a:rPr lang="en-US" baseline="0" dirty="0" smtClean="0"/>
              <a:t>DERMA: </a:t>
            </a:r>
            <a:r>
              <a:rPr lang="en-US" baseline="0" dirty="0" err="1" smtClean="0"/>
              <a:t>hist</a:t>
            </a:r>
            <a:r>
              <a:rPr lang="en-US" baseline="0" dirty="0" smtClean="0"/>
              <a:t>, window annotator</a:t>
            </a:r>
          </a:p>
          <a:p>
            <a:r>
              <a:rPr lang="en-US" baseline="0" dirty="0" smtClean="0"/>
              <a:t>PROJECTS: smoking, bcc, </a:t>
            </a:r>
            <a:r>
              <a:rPr lang="en-US" baseline="0" dirty="0" err="1" smtClean="0"/>
              <a:t>cvad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r>
              <a:rPr lang="en-US" baseline="0" dirty="0" smtClean="0"/>
              <a:t>Marian</a:t>
            </a:r>
            <a:br>
              <a:rPr lang="en-US" baseline="0" dirty="0" smtClean="0"/>
            </a:br>
            <a:endParaRPr lang="en-US" baseline="0" dirty="0" smtClean="0"/>
          </a:p>
          <a:p>
            <a:r>
              <a:rPr lang="en-US" baseline="0" dirty="0" smtClean="0"/>
              <a:t>ALSO ADD other UIMA annotators (Leo can register automatically)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6C93D-C658-5646-B1E4-5082AD7CDA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72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0EA04E8-7930-3146-BF88-DBB09ECFEE58}" type="slidenum">
              <a:rPr lang="en-US" sz="1200"/>
              <a:pPr eaLnBrk="1" hangingPunct="1"/>
              <a:t>17</a:t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C46EDB1-CCD6-C542-A92D-1EF63CD749FA}" type="slidenum">
              <a:rPr lang="en-US" sz="1200"/>
              <a:pPr eaLnBrk="1" hangingPunct="1"/>
              <a:t>20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D5B5554-9FB0-B345-9BA2-1DD82C5763F2}" type="slidenum">
              <a:rPr lang="en-US" sz="1200"/>
              <a:pPr eaLnBrk="1" hangingPunct="1"/>
              <a:t>21</a:t>
            </a:fld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2B3640E-2F60-D143-A5CB-CF31AAF69DD4}" type="slidenum">
              <a:rPr lang="en-US" sz="1200"/>
              <a:pPr eaLnBrk="1" hangingPunct="1"/>
              <a:t>22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C46EDB1-CCD6-C542-A92D-1EF63CD749FA}" type="slidenum">
              <a:rPr lang="en-US" sz="1200"/>
              <a:pPr eaLnBrk="1" hangingPunct="1"/>
              <a:t>23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www.arge.com/UserFiles/Image/quality%20mngmnt.jpg"/>
          <p:cNvPicPr>
            <a:picLocks noChangeAspect="1" noChangeArrowheads="1"/>
          </p:cNvPicPr>
          <p:nvPr/>
        </p:nvPicPr>
        <p:blipFill>
          <a:blip r:embed="rId2" cstate="print">
            <a:lum bright="54000" contrast="-7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12/3/14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12/3/14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12/3/14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259"/>
            <a:ext cx="8229600" cy="639762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12/3/14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12/3/14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12/3/14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12/3/14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12/3/14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12/3/14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12/3/14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12/3/14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onstantia" pitchFamily="18" charset="0"/>
              </a:defRPr>
            </a:lvl1pPr>
          </a:lstStyle>
          <a:p>
            <a:fld id="{3BCABD5B-E2D3-6D4F-A018-A7D8B8C18345}" type="datetimeFigureOut">
              <a:rPr lang="en-US" smtClean="0"/>
              <a:t>12/3/14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onstantia" pitchFamily="18" charset="0"/>
              </a:defRPr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  <p:pic>
        <p:nvPicPr>
          <p:cNvPr id="1031" name="Picture 4" descr="http://www.arge.com/UserFiles/Image/quality%20mngmnt.jpg"/>
          <p:cNvPicPr>
            <a:picLocks noChangeAspect="1" noChangeArrowheads="1"/>
          </p:cNvPicPr>
          <p:nvPr/>
        </p:nvPicPr>
        <p:blipFill>
          <a:blip r:embed="rId14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4" descr="http://www.arge.com/UserFiles/Image/quality%20mngmnt.jpg"/>
          <p:cNvPicPr>
            <a:picLocks noChangeAspect="1" noChangeArrowheads="1"/>
          </p:cNvPicPr>
          <p:nvPr/>
        </p:nvPicPr>
        <p:blipFill>
          <a:blip r:embed="rId14" cstate="print">
            <a:lum bright="60000" contrast="-66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96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4531"/>
            <a:ext cx="7772400" cy="2105919"/>
          </a:xfrm>
        </p:spPr>
        <p:txBody>
          <a:bodyPr/>
          <a:lstStyle/>
          <a:p>
            <a:r>
              <a:rPr lang="en-US" dirty="0" smtClean="0"/>
              <a:t>Rocket NLP:</a:t>
            </a:r>
            <a:br>
              <a:rPr lang="en-US" dirty="0" smtClean="0"/>
            </a:br>
            <a:r>
              <a:rPr lang="en-US" dirty="0" smtClean="0"/>
              <a:t>Rapid </a:t>
            </a:r>
            <a:r>
              <a:rPr lang="en-US" dirty="0"/>
              <a:t>E</a:t>
            </a:r>
            <a:r>
              <a:rPr lang="en-US" dirty="0" smtClean="0"/>
              <a:t>nd to End NLP Development and Analysis</a:t>
            </a:r>
            <a:endParaRPr lang="en-US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511119" y="3886200"/>
            <a:ext cx="7947081" cy="17526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Ryan </a:t>
            </a:r>
            <a:r>
              <a:rPr lang="en-US" dirty="0" err="1" smtClean="0">
                <a:solidFill>
                  <a:srgbClr val="FF0000"/>
                </a:solidFill>
              </a:rPr>
              <a:t>Cornia</a:t>
            </a:r>
            <a:r>
              <a:rPr lang="en-US" dirty="0" smtClean="0">
                <a:solidFill>
                  <a:srgbClr val="FF0000"/>
                </a:solidFill>
              </a:rPr>
              <a:t>, Thomas Ginter, Scott </a:t>
            </a:r>
            <a:r>
              <a:rPr lang="en-US" dirty="0" err="1" smtClean="0">
                <a:solidFill>
                  <a:srgbClr val="FF0000"/>
                </a:solidFill>
              </a:rPr>
              <a:t>DuVall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 descr="Screen Shot 2013-11-12 at 12.16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919" y="5180524"/>
            <a:ext cx="2780483" cy="65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25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Leo Client Overview</a:t>
            </a:r>
            <a:endParaRPr lang="en-US" dirty="0"/>
          </a:p>
        </p:txBody>
      </p:sp>
      <p:sp>
        <p:nvSpPr>
          <p:cNvPr id="73" name="Alternate Process 72"/>
          <p:cNvSpPr/>
          <p:nvPr/>
        </p:nvSpPr>
        <p:spPr>
          <a:xfrm>
            <a:off x="2133600" y="1295400"/>
            <a:ext cx="5867400" cy="1262836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Define Client</a:t>
            </a:r>
          </a:p>
          <a:p>
            <a:pPr algn="ctr"/>
            <a:r>
              <a:rPr lang="en-US" dirty="0" smtClean="0"/>
              <a:t>(Broker URL and Service Name, Collection Reader, Listeners)</a:t>
            </a:r>
            <a:endParaRPr lang="en-US" dirty="0"/>
          </a:p>
        </p:txBody>
      </p:sp>
      <p:sp>
        <p:nvSpPr>
          <p:cNvPr id="82" name="Alternate Process 81"/>
          <p:cNvSpPr/>
          <p:nvPr/>
        </p:nvSpPr>
        <p:spPr>
          <a:xfrm>
            <a:off x="2133600" y="3200400"/>
            <a:ext cx="5867400" cy="12192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</a:t>
            </a:r>
          </a:p>
          <a:p>
            <a:pPr algn="ctr"/>
            <a:r>
              <a:rPr lang="en-US" dirty="0" smtClean="0"/>
              <a:t>(Standard UIMA AS send CAS and invoke Listeners on results)</a:t>
            </a:r>
            <a:endParaRPr lang="en-US" dirty="0"/>
          </a:p>
        </p:txBody>
      </p:sp>
      <p:cxnSp>
        <p:nvCxnSpPr>
          <p:cNvPr id="85" name="Straight Arrow Connector 84"/>
          <p:cNvCxnSpPr>
            <a:stCxn id="73" idx="2"/>
            <a:endCxn id="82" idx="0"/>
          </p:cNvCxnSpPr>
          <p:nvPr/>
        </p:nvCxnSpPr>
        <p:spPr>
          <a:xfrm>
            <a:off x="5067300" y="2558236"/>
            <a:ext cx="0" cy="642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84826" y="5068862"/>
            <a:ext cx="2057400" cy="1199916"/>
            <a:chOff x="84826" y="5068862"/>
            <a:chExt cx="2057400" cy="1199916"/>
          </a:xfrm>
        </p:grpSpPr>
        <p:sp>
          <p:nvSpPr>
            <p:cNvPr id="10" name="Rectangle 9"/>
            <p:cNvSpPr/>
            <p:nvPr/>
          </p:nvSpPr>
          <p:spPr>
            <a:xfrm>
              <a:off x="84826" y="5394953"/>
              <a:ext cx="2057400" cy="873825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shade val="51000"/>
                    <a:satMod val="130000"/>
                    <a:alpha val="31000"/>
                  </a:schemeClr>
                </a:gs>
                <a:gs pos="80000">
                  <a:schemeClr val="dk1">
                    <a:shade val="93000"/>
                    <a:satMod val="130000"/>
                    <a:alpha val="31000"/>
                  </a:schemeClr>
                </a:gs>
                <a:gs pos="100000">
                  <a:schemeClr val="dk1">
                    <a:shade val="94000"/>
                    <a:satMod val="135000"/>
                    <a:alpha val="31000"/>
                  </a:schemeClr>
                </a:gs>
              </a:gsLst>
              <a:lin ang="16200000" scaled="0"/>
              <a:tileRect/>
            </a:gradFill>
            <a:ln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826" y="5068862"/>
              <a:ext cx="2048773" cy="11968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80240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8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Leo Readers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XMI</a:t>
            </a:r>
          </a:p>
          <a:p>
            <a:r>
              <a:rPr lang="en-US" dirty="0" smtClean="0"/>
              <a:t>Simple Database</a:t>
            </a:r>
          </a:p>
          <a:p>
            <a:r>
              <a:rPr lang="en-US" dirty="0" smtClean="0"/>
              <a:t>Batched Database</a:t>
            </a:r>
          </a:p>
          <a:p>
            <a:r>
              <a:rPr lang="en-US" dirty="0" err="1" smtClean="0"/>
              <a:t>Knowtator</a:t>
            </a:r>
            <a:endParaRPr lang="en-US" dirty="0" smtClean="0"/>
          </a:p>
          <a:p>
            <a:r>
              <a:rPr lang="en-US" dirty="0" err="1" smtClean="0"/>
              <a:t>Siman</a:t>
            </a:r>
            <a:endParaRPr lang="en-US" dirty="0" smtClean="0"/>
          </a:p>
          <a:p>
            <a:r>
              <a:rPr lang="en-US" dirty="0" smtClean="0"/>
              <a:t>Third Party/Custom Readers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206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Leo Listeners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CSV</a:t>
            </a:r>
          </a:p>
          <a:p>
            <a:r>
              <a:rPr lang="en-US" dirty="0" smtClean="0"/>
              <a:t>XMI</a:t>
            </a:r>
          </a:p>
          <a:p>
            <a:r>
              <a:rPr lang="en-US" dirty="0" smtClean="0"/>
              <a:t>Database</a:t>
            </a:r>
          </a:p>
          <a:p>
            <a:r>
              <a:rPr lang="en-US" dirty="0" err="1" smtClean="0"/>
              <a:t>Siman</a:t>
            </a:r>
            <a:endParaRPr lang="en-US" dirty="0" smtClean="0"/>
          </a:p>
          <a:p>
            <a:r>
              <a:rPr lang="en-US" dirty="0" err="1" smtClean="0"/>
              <a:t>Knowtator</a:t>
            </a:r>
            <a:endParaRPr lang="en-US" dirty="0" smtClean="0"/>
          </a:p>
          <a:p>
            <a:r>
              <a:rPr lang="en-US" dirty="0" smtClean="0"/>
              <a:t>Third Party Listeners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70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Leo Annotation Feature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Annotation Utilities</a:t>
            </a:r>
          </a:p>
          <a:p>
            <a:pPr lvl="1"/>
            <a:r>
              <a:rPr lang="en-US" dirty="0" smtClean="0"/>
              <a:t>Find, compare, overlap, modify…</a:t>
            </a:r>
          </a:p>
          <a:p>
            <a:r>
              <a:rPr lang="en-US" dirty="0" smtClean="0"/>
              <a:t>Annotator Functionality</a:t>
            </a:r>
          </a:p>
          <a:p>
            <a:pPr lvl="1"/>
            <a:r>
              <a:rPr lang="en-US" dirty="0" smtClean="0"/>
              <a:t>Base structure for standard module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98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Release 2013.11.1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625600"/>
            <a:ext cx="36576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68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/>
          <p:cNvCxnSpPr>
            <a:stCxn id="6" idx="3"/>
            <a:endCxn id="8" idx="1"/>
          </p:cNvCxnSpPr>
          <p:nvPr/>
        </p:nvCxnSpPr>
        <p:spPr>
          <a:xfrm flipV="1">
            <a:off x="4799816" y="2156989"/>
            <a:ext cx="1204150" cy="33507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819318" y="3574143"/>
            <a:ext cx="2971800" cy="2598057"/>
          </a:xfrm>
          <a:prstGeom prst="roundRect">
            <a:avLst>
              <a:gd name="adj" fmla="val 8294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Leo-Base</a:t>
            </a:r>
          </a:p>
          <a:p>
            <a:r>
              <a:rPr lang="en-US" dirty="0" smtClean="0"/>
              <a:t>  - Leo</a:t>
            </a:r>
            <a:r>
              <a:rPr lang="en-US" smtClean="0"/>
              <a:t>-Client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- Leo-Service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746" y="134393"/>
            <a:ext cx="8229600" cy="639762"/>
          </a:xfrm>
        </p:spPr>
        <p:txBody>
          <a:bodyPr/>
          <a:lstStyle/>
          <a:p>
            <a:r>
              <a:rPr lang="en-US" dirty="0" smtClean="0"/>
              <a:t>Leo’s Universe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80416" y="4953000"/>
            <a:ext cx="1981200" cy="1143000"/>
          </a:xfrm>
          <a:prstGeom prst="roundRect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UIMA AS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828016" y="2156989"/>
            <a:ext cx="2971800" cy="670155"/>
          </a:xfrm>
          <a:prstGeom prst="roundRect">
            <a:avLst>
              <a:gd name="adj" fmla="val 8294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AnnotationLibrarian</a:t>
            </a:r>
            <a:endParaRPr lang="en-US" dirty="0" smtClean="0"/>
          </a:p>
          <a:p>
            <a:r>
              <a:rPr lang="en-US" dirty="0" smtClean="0"/>
              <a:t> &amp; Enterprise Quality AEs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003966" y="1585489"/>
            <a:ext cx="1817812" cy="1143000"/>
          </a:xfrm>
          <a:prstGeom prst="roundRect">
            <a:avLst>
              <a:gd name="adj" fmla="val 8294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JAM</a:t>
            </a:r>
          </a:p>
          <a:p>
            <a:r>
              <a:rPr lang="en-US" dirty="0" smtClean="0"/>
              <a:t>  - Performance monitoring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7211210" y="3329544"/>
            <a:ext cx="1687137" cy="1389743"/>
          </a:xfrm>
          <a:prstGeom prst="roundRect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Any</a:t>
            </a:r>
            <a:br>
              <a:rPr lang="en-US" dirty="0" smtClean="0"/>
            </a:br>
            <a:r>
              <a:rPr lang="en-US" dirty="0" smtClean="0"/>
              <a:t>UIMA AS AEs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799816" y="4040250"/>
            <a:ext cx="2411393" cy="130087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1828016" y="1099935"/>
            <a:ext cx="2971800" cy="982006"/>
          </a:xfrm>
          <a:prstGeom prst="roundRect">
            <a:avLst>
              <a:gd name="adj" fmla="val 8294"/>
            </a:avLst>
          </a:prstGeom>
          <a:solidFill>
            <a:schemeClr val="bg2">
              <a:lumMod val="75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Project AEs</a:t>
            </a:r>
          </a:p>
          <a:p>
            <a:r>
              <a:rPr lang="en-US" dirty="0"/>
              <a:t> </a:t>
            </a:r>
            <a:r>
              <a:rPr lang="en-US" dirty="0" smtClean="0"/>
              <a:t> - Applied project AEs</a:t>
            </a:r>
          </a:p>
          <a:p>
            <a:r>
              <a:rPr lang="en-US" dirty="0"/>
              <a:t>  </a:t>
            </a:r>
            <a:r>
              <a:rPr lang="en-US" dirty="0" smtClean="0"/>
              <a:t>- Not-quite Enterprise AEs</a:t>
            </a:r>
          </a:p>
        </p:txBody>
      </p:sp>
      <p:cxnSp>
        <p:nvCxnSpPr>
          <p:cNvPr id="25" name="Straight Arrow Connector 24"/>
          <p:cNvCxnSpPr>
            <a:stCxn id="22" idx="3"/>
            <a:endCxn id="8" idx="1"/>
          </p:cNvCxnSpPr>
          <p:nvPr/>
        </p:nvCxnSpPr>
        <p:spPr>
          <a:xfrm>
            <a:off x="4799816" y="1590938"/>
            <a:ext cx="1204150" cy="56605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n 14"/>
          <p:cNvSpPr/>
          <p:nvPr/>
        </p:nvSpPr>
        <p:spPr>
          <a:xfrm>
            <a:off x="274422" y="3088182"/>
            <a:ext cx="1100909" cy="1363980"/>
          </a:xfrm>
          <a:prstGeom prst="can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Siman</a:t>
            </a:r>
            <a:endParaRPr lang="en-US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- Simple Annotation Schema</a:t>
            </a:r>
            <a:endParaRPr lang="en-US" sz="1400" dirty="0"/>
          </a:p>
        </p:txBody>
      </p:sp>
      <p:sp>
        <p:nvSpPr>
          <p:cNvPr id="19" name="Folded Corner 18"/>
          <p:cNvSpPr/>
          <p:nvPr/>
        </p:nvSpPr>
        <p:spPr>
          <a:xfrm>
            <a:off x="228517" y="1300029"/>
            <a:ext cx="1331354" cy="1382125"/>
          </a:xfrm>
          <a:prstGeom prst="foldedCorner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Chex</a:t>
            </a:r>
          </a:p>
          <a:p>
            <a:r>
              <a:rPr lang="en-US" dirty="0"/>
              <a:t> </a:t>
            </a:r>
            <a:r>
              <a:rPr lang="en-US" sz="1400" dirty="0" smtClean="0"/>
              <a:t>- Validation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20" name="Straight Arrow Connector 19"/>
          <p:cNvCxnSpPr>
            <a:endCxn id="15" idx="1"/>
          </p:cNvCxnSpPr>
          <p:nvPr/>
        </p:nvCxnSpPr>
        <p:spPr>
          <a:xfrm flipH="1">
            <a:off x="824877" y="2682154"/>
            <a:ext cx="1125" cy="40602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375331" y="3862835"/>
            <a:ext cx="452685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olded Corner 30"/>
          <p:cNvSpPr/>
          <p:nvPr/>
        </p:nvSpPr>
        <p:spPr>
          <a:xfrm>
            <a:off x="228517" y="4790075"/>
            <a:ext cx="1331354" cy="1382125"/>
          </a:xfrm>
          <a:prstGeom prst="foldedCorner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eHOST</a:t>
            </a:r>
            <a:endParaRPr lang="en-US" dirty="0"/>
          </a:p>
          <a:p>
            <a:r>
              <a:rPr lang="en-US" sz="1400" dirty="0" smtClean="0"/>
              <a:t> - Annotation and document classification</a:t>
            </a:r>
          </a:p>
          <a:p>
            <a:endParaRPr lang="en-US" dirty="0"/>
          </a:p>
        </p:txBody>
      </p:sp>
      <p:cxnSp>
        <p:nvCxnSpPr>
          <p:cNvPr id="33" name="Straight Arrow Connector 32"/>
          <p:cNvCxnSpPr>
            <a:stCxn id="15" idx="3"/>
          </p:cNvCxnSpPr>
          <p:nvPr/>
        </p:nvCxnSpPr>
        <p:spPr>
          <a:xfrm>
            <a:off x="824877" y="4452162"/>
            <a:ext cx="1125" cy="33791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7211209" y="4782457"/>
            <a:ext cx="1687137" cy="1389743"/>
          </a:xfrm>
          <a:prstGeom prst="roundRect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Any (non-AS)</a:t>
            </a:r>
            <a:br>
              <a:rPr lang="en-US" dirty="0" smtClean="0"/>
            </a:br>
            <a:r>
              <a:rPr lang="en-US" dirty="0" smtClean="0"/>
              <a:t>UIMA AEs</a:t>
            </a:r>
          </a:p>
          <a:p>
            <a:r>
              <a:rPr lang="en-US" dirty="0" smtClean="0"/>
              <a:t>like </a:t>
            </a:r>
            <a:r>
              <a:rPr lang="en-US" dirty="0" err="1" smtClean="0"/>
              <a:t>cTAKES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4799816" y="5484575"/>
            <a:ext cx="241139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828016" y="2916867"/>
            <a:ext cx="2971800" cy="580094"/>
          </a:xfrm>
          <a:prstGeom prst="roundRect">
            <a:avLst>
              <a:gd name="adj" fmla="val 8294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Sherlock</a:t>
            </a:r>
          </a:p>
          <a:p>
            <a:r>
              <a:rPr lang="en-US" dirty="0" smtClean="0"/>
              <a:t>  - </a:t>
            </a:r>
            <a:r>
              <a:rPr lang="en-US" sz="1400" dirty="0" smtClean="0"/>
              <a:t>Machine Learning Framework</a:t>
            </a:r>
          </a:p>
        </p:txBody>
      </p:sp>
      <p:cxnSp>
        <p:nvCxnSpPr>
          <p:cNvPr id="24" name="Straight Arrow Connector 23"/>
          <p:cNvCxnSpPr>
            <a:stCxn id="23" idx="3"/>
            <a:endCxn id="8" idx="1"/>
          </p:cNvCxnSpPr>
          <p:nvPr/>
        </p:nvCxnSpPr>
        <p:spPr>
          <a:xfrm flipV="1">
            <a:off x="4799816" y="2156989"/>
            <a:ext cx="1204150" cy="104992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5" idx="3"/>
            <a:endCxn id="8" idx="1"/>
          </p:cNvCxnSpPr>
          <p:nvPr/>
        </p:nvCxnSpPr>
        <p:spPr>
          <a:xfrm flipV="1">
            <a:off x="4791118" y="2156989"/>
            <a:ext cx="1212848" cy="271618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91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JMX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  <a:defRPr/>
            </a:pPr>
            <a:r>
              <a:rPr lang="en-US" dirty="0"/>
              <a:t>JMX Monitoring provides the missing piece to UIMA AS:</a:t>
            </a:r>
          </a:p>
          <a:p>
            <a:pPr>
              <a:defRPr/>
            </a:pPr>
            <a:r>
              <a:rPr lang="en-US" b="1" dirty="0"/>
              <a:t>Easy</a:t>
            </a:r>
            <a:r>
              <a:rPr lang="en-US" dirty="0"/>
              <a:t> </a:t>
            </a:r>
            <a:r>
              <a:rPr lang="en-US" b="1" dirty="0"/>
              <a:t>collection</a:t>
            </a:r>
            <a:r>
              <a:rPr lang="en-US" dirty="0"/>
              <a:t> of performance metrics for running UIMA pipelines</a:t>
            </a:r>
          </a:p>
          <a:p>
            <a:pPr>
              <a:defRPr/>
            </a:pPr>
            <a:r>
              <a:rPr lang="en-US" b="1" dirty="0"/>
              <a:t>Aggregation</a:t>
            </a:r>
            <a:r>
              <a:rPr lang="en-US" dirty="0"/>
              <a:t> of statistics from a distributed system</a:t>
            </a:r>
          </a:p>
          <a:p>
            <a:pPr>
              <a:defRPr/>
            </a:pPr>
            <a:r>
              <a:rPr lang="en-US" b="1" dirty="0"/>
              <a:t>Presentation </a:t>
            </a:r>
            <a:r>
              <a:rPr lang="en-US" dirty="0"/>
              <a:t>of statistics in an easy to interpret format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149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Analytics Tool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432" y="1295400"/>
            <a:ext cx="8760778" cy="4830763"/>
          </a:xfrm>
        </p:spPr>
        <p:txBody>
          <a:bodyPr/>
          <a:lstStyle/>
          <a:p>
            <a:r>
              <a:rPr lang="en-US" sz="2800" dirty="0" smtClean="0"/>
              <a:t>Design Goals</a:t>
            </a:r>
          </a:p>
          <a:p>
            <a:pPr lvl="1"/>
            <a:r>
              <a:rPr lang="en-US" sz="2400" dirty="0" smtClean="0"/>
              <a:t>Gather statistics from various UIMA AS services</a:t>
            </a:r>
          </a:p>
          <a:p>
            <a:pPr lvl="1"/>
            <a:r>
              <a:rPr lang="en-US" sz="2400" dirty="0" smtClean="0"/>
              <a:t>Aggregate the data into meaningful numbers</a:t>
            </a:r>
          </a:p>
          <a:p>
            <a:pPr lvl="1"/>
            <a:r>
              <a:rPr lang="en-US" sz="2400" dirty="0" smtClean="0"/>
              <a:t>Give a both a broad and detailed view of </a:t>
            </a:r>
            <a:br>
              <a:rPr lang="en-US" sz="2400" dirty="0" smtClean="0"/>
            </a:br>
            <a:r>
              <a:rPr lang="en-US" sz="2400" dirty="0" smtClean="0"/>
              <a:t>system performance</a:t>
            </a:r>
          </a:p>
          <a:p>
            <a:pPr lvl="1"/>
            <a:r>
              <a:rPr lang="en-US" sz="2400" dirty="0" smtClean="0"/>
              <a:t>Easy to use</a:t>
            </a:r>
          </a:p>
          <a:p>
            <a:pPr lvl="1"/>
            <a:r>
              <a:rPr lang="en-US" sz="2400" dirty="0" smtClean="0"/>
              <a:t>Persist analytics</a:t>
            </a:r>
          </a:p>
          <a:p>
            <a:pPr lvl="1"/>
            <a:r>
              <a:rPr lang="en-US" sz="2400" dirty="0" smtClean="0"/>
              <a:t>Compare analytics over time [Future work]</a:t>
            </a:r>
          </a:p>
          <a:p>
            <a:pPr lvl="1"/>
            <a:r>
              <a:rPr lang="en-US" sz="2400" dirty="0" smtClean="0"/>
              <a:t>Allocate new resources as bottlenecks occur. [Future work]</a:t>
            </a:r>
            <a:endParaRPr lang="en-US" sz="2400" dirty="0"/>
          </a:p>
        </p:txBody>
      </p:sp>
      <p:sp>
        <p:nvSpPr>
          <p:cNvPr id="2150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3403400-FC14-C247-92F8-F1425C6FA81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3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" y="0"/>
            <a:ext cx="9296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67951"/>
            <a:ext cx="7772400" cy="869950"/>
          </a:xfrm>
        </p:spPr>
        <p:txBody>
          <a:bodyPr/>
          <a:lstStyle/>
          <a:p>
            <a:r>
              <a:rPr lang="en-US" dirty="0" smtClean="0"/>
              <a:t>JAM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81" y="1021951"/>
            <a:ext cx="6236757" cy="295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33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225"/>
            <a:ext cx="8229600" cy="6397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JAM</a:t>
            </a:r>
            <a:endParaRPr lang="en-US" dirty="0"/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>
              <a:latin typeface="Constantia" charset="0"/>
            </a:endParaRPr>
          </a:p>
        </p:txBody>
      </p:sp>
      <p:grpSp>
        <p:nvGrpSpPr>
          <p:cNvPr id="17411" name="Group 184"/>
          <p:cNvGrpSpPr>
            <a:grpSpLocks/>
          </p:cNvGrpSpPr>
          <p:nvPr/>
        </p:nvGrpSpPr>
        <p:grpSpPr bwMode="auto">
          <a:xfrm>
            <a:off x="838200" y="1447800"/>
            <a:ext cx="7467600" cy="4800600"/>
            <a:chOff x="762000" y="1066800"/>
            <a:chExt cx="7467600" cy="5257800"/>
          </a:xfrm>
        </p:grpSpPr>
        <p:grpSp>
          <p:nvGrpSpPr>
            <p:cNvPr id="17412" name="Group 110"/>
            <p:cNvGrpSpPr>
              <a:grpSpLocks/>
            </p:cNvGrpSpPr>
            <p:nvPr/>
          </p:nvGrpSpPr>
          <p:grpSpPr bwMode="auto">
            <a:xfrm>
              <a:off x="762000" y="2819400"/>
              <a:ext cx="1219200" cy="1524000"/>
              <a:chOff x="685800" y="2514600"/>
              <a:chExt cx="1219200" cy="1524000"/>
            </a:xfrm>
          </p:grpSpPr>
          <p:sp>
            <p:nvSpPr>
              <p:cNvPr id="37" name="Flowchart: Magnetic Disk 3"/>
              <p:cNvSpPr/>
              <p:nvPr/>
            </p:nvSpPr>
            <p:spPr>
              <a:xfrm>
                <a:off x="685800" y="2514600"/>
                <a:ext cx="1219200" cy="1524000"/>
              </a:xfrm>
              <a:prstGeom prst="flowChartMagneticDisk">
                <a:avLst/>
              </a:prstGeom>
              <a:solidFill>
                <a:schemeClr val="bg2"/>
              </a:solidFill>
              <a:ln>
                <a:solidFill>
                  <a:schemeClr val="accent3"/>
                </a:solidFill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59" name="TextBox 11"/>
              <p:cNvSpPr txBox="1">
                <a:spLocks noChangeArrowheads="1"/>
              </p:cNvSpPr>
              <p:nvPr/>
            </p:nvSpPr>
            <p:spPr bwMode="auto">
              <a:xfrm>
                <a:off x="685800" y="3097895"/>
                <a:ext cx="1219200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400" b="1">
                    <a:latin typeface="Times New Roman" charset="0"/>
                    <a:cs typeface="Times New Roman" charset="0"/>
                  </a:rPr>
                  <a:t>Performance Metrics </a:t>
                </a:r>
              </a:p>
              <a:p>
                <a:pPr algn="ctr" eaLnBrk="1" hangingPunct="1"/>
                <a:r>
                  <a:rPr lang="en-US" sz="1400" b="1">
                    <a:latin typeface="Times New Roman" charset="0"/>
                    <a:cs typeface="Times New Roman" charset="0"/>
                  </a:rPr>
                  <a:t>DB</a:t>
                </a:r>
              </a:p>
            </p:txBody>
          </p:sp>
        </p:grpSp>
        <p:grpSp>
          <p:nvGrpSpPr>
            <p:cNvPr id="17413" name="Group 16"/>
            <p:cNvGrpSpPr>
              <a:grpSpLocks/>
            </p:cNvGrpSpPr>
            <p:nvPr/>
          </p:nvGrpSpPr>
          <p:grpSpPr bwMode="auto">
            <a:xfrm>
              <a:off x="2667000" y="1901372"/>
              <a:ext cx="2895600" cy="2594428"/>
              <a:chOff x="2209800" y="224972"/>
              <a:chExt cx="2895600" cy="2594428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2209800" y="224972"/>
                <a:ext cx="2895600" cy="259442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b="1" dirty="0">
                  <a:solidFill>
                    <a:schemeClr val="tx1"/>
                  </a:solidFill>
                  <a:latin typeface="+mj-lt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  <a:defRPr/>
                </a:pPr>
                <a:endParaRPr lang="en-US" sz="1000" b="1" dirty="0">
                  <a:solidFill>
                    <a:schemeClr val="tx1"/>
                  </a:solidFill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  <a:defRPr/>
                </a:pPr>
                <a:endParaRPr 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455" name="TextBox 14"/>
              <p:cNvSpPr txBox="1">
                <a:spLocks noChangeArrowheads="1"/>
              </p:cNvSpPr>
              <p:nvPr/>
            </p:nvSpPr>
            <p:spPr bwMode="auto">
              <a:xfrm>
                <a:off x="2209800" y="391885"/>
                <a:ext cx="2895600" cy="2275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400" b="1">
                    <a:latin typeface="Times New Roman" charset="0"/>
                    <a:cs typeface="Times New Roman" charset="0"/>
                  </a:rPr>
                  <a:t>JAM Server</a:t>
                </a:r>
              </a:p>
              <a:p>
                <a:pPr algn="ctr" eaLnBrk="1" hangingPunct="1"/>
                <a:endParaRPr lang="en-US" sz="1000" b="1">
                  <a:latin typeface="Times New Roman" charset="0"/>
                  <a:cs typeface="Times New Roman" charset="0"/>
                </a:endParaRPr>
              </a:p>
              <a:p>
                <a:pPr eaLnBrk="1" hangingPunct="1"/>
                <a:r>
                  <a:rPr lang="en-US" sz="1200" b="1">
                    <a:latin typeface="Times New Roman" charset="0"/>
                    <a:cs typeface="Times New Roman" charset="0"/>
                  </a:rPr>
                  <a:t>Statistics:</a:t>
                </a:r>
              </a:p>
              <a:p>
                <a:pPr eaLnBrk="1" hangingPunct="1">
                  <a:buFont typeface="Arial" charset="0"/>
                  <a:buChar char="•"/>
                </a:pPr>
                <a:r>
                  <a:rPr lang="en-US" sz="1100" b="1">
                    <a:latin typeface="Times New Roman" charset="0"/>
                    <a:cs typeface="Times New Roman" charset="0"/>
                  </a:rPr>
                  <a:t>   Aggregate</a:t>
                </a:r>
              </a:p>
              <a:p>
                <a:pPr eaLnBrk="1" hangingPunct="1">
                  <a:buFont typeface="Arial" charset="0"/>
                  <a:buChar char="•"/>
                </a:pPr>
                <a:r>
                  <a:rPr lang="en-US" sz="1100" b="1">
                    <a:latin typeface="Times New Roman" charset="0"/>
                    <a:cs typeface="Times New Roman" charset="0"/>
                  </a:rPr>
                  <a:t>   Individual</a:t>
                </a:r>
              </a:p>
              <a:p>
                <a:pPr eaLnBrk="1" hangingPunct="1">
                  <a:buFont typeface="Arial" charset="0"/>
                  <a:buChar char="•"/>
                </a:pPr>
                <a:r>
                  <a:rPr lang="en-US" sz="1100" b="1">
                    <a:latin typeface="Times New Roman" charset="0"/>
                    <a:cs typeface="Times New Roman" charset="0"/>
                  </a:rPr>
                  <a:t>   Real Time Gathering</a:t>
                </a:r>
              </a:p>
              <a:p>
                <a:pPr eaLnBrk="1" hangingPunct="1">
                  <a:buFont typeface="Arial" charset="0"/>
                  <a:buChar char="•"/>
                </a:pPr>
                <a:r>
                  <a:rPr lang="en-US" sz="1100" b="1">
                    <a:latin typeface="Times New Roman" charset="0"/>
                    <a:cs typeface="Times New Roman" charset="0"/>
                  </a:rPr>
                  <a:t>   Can Gather Over a Port Range</a:t>
                </a:r>
              </a:p>
              <a:p>
                <a:pPr eaLnBrk="1" hangingPunct="1">
                  <a:buFont typeface="Arial" charset="0"/>
                  <a:buChar char="•"/>
                </a:pPr>
                <a:r>
                  <a:rPr lang="en-US" sz="1100" b="1">
                    <a:latin typeface="Times New Roman" charset="0"/>
                    <a:cs typeface="Times New Roman" charset="0"/>
                  </a:rPr>
                  <a:t>   Compare Over Time (Future)</a:t>
                </a:r>
              </a:p>
              <a:p>
                <a:pPr eaLnBrk="1" hangingPunct="1">
                  <a:buFont typeface="Arial" charset="0"/>
                  <a:buChar char="•"/>
                </a:pPr>
                <a:r>
                  <a:rPr lang="en-US" sz="1100" b="1">
                    <a:latin typeface="Times New Roman" charset="0"/>
                    <a:cs typeface="Times New Roman" charset="0"/>
                  </a:rPr>
                  <a:t>   Standard WAR (Tomcat, Jetty, JBOSS, etc.)</a:t>
                </a:r>
              </a:p>
              <a:p>
                <a:pPr eaLnBrk="1" hangingPunct="1">
                  <a:buFont typeface="Arial" charset="0"/>
                  <a:buChar char="•"/>
                </a:pPr>
                <a:r>
                  <a:rPr lang="en-US" sz="1100" b="1">
                    <a:latin typeface="Times New Roman" charset="0"/>
                    <a:cs typeface="Times New Roman" charset="0"/>
                  </a:rPr>
                  <a:t>    Web User Interface</a:t>
                </a:r>
              </a:p>
              <a:p>
                <a:pPr algn="ctr" eaLnBrk="1" hangingPunct="1"/>
                <a:endParaRPr lang="en-US" sz="1200">
                  <a:latin typeface="Times New Roman" charset="0"/>
                  <a:cs typeface="Times New Roman" charset="0"/>
                </a:endParaRPr>
              </a:p>
              <a:p>
                <a:pPr algn="ctr" eaLnBrk="1" hangingPunct="1"/>
                <a:endParaRPr lang="en-US">
                  <a:latin typeface="Times New Roman" charset="0"/>
                  <a:cs typeface="Times New Roman" charset="0"/>
                </a:endParaRPr>
              </a:p>
            </p:txBody>
          </p:sp>
        </p:grpSp>
        <p:grpSp>
          <p:nvGrpSpPr>
            <p:cNvPr id="17414" name="Group 105"/>
            <p:cNvGrpSpPr>
              <a:grpSpLocks/>
            </p:cNvGrpSpPr>
            <p:nvPr/>
          </p:nvGrpSpPr>
          <p:grpSpPr bwMode="auto">
            <a:xfrm>
              <a:off x="6477000" y="1752600"/>
              <a:ext cx="1752600" cy="1752600"/>
              <a:chOff x="6400800" y="1447800"/>
              <a:chExt cx="1752600" cy="1752600"/>
            </a:xfrm>
          </p:grpSpPr>
          <p:grpSp>
            <p:nvGrpSpPr>
              <p:cNvPr id="17443" name="Group 104"/>
              <p:cNvGrpSpPr>
                <a:grpSpLocks/>
              </p:cNvGrpSpPr>
              <p:nvPr/>
            </p:nvGrpSpPr>
            <p:grpSpPr bwMode="auto">
              <a:xfrm>
                <a:off x="6400800" y="1447800"/>
                <a:ext cx="1752600" cy="1752600"/>
                <a:chOff x="6400800" y="1447800"/>
                <a:chExt cx="1752600" cy="1752600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6400800" y="1447800"/>
                  <a:ext cx="1752600" cy="17526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451" name="TextBox 18"/>
                <p:cNvSpPr txBox="1">
                  <a:spLocks noChangeArrowheads="1"/>
                </p:cNvSpPr>
                <p:nvPr/>
              </p:nvSpPr>
              <p:spPr bwMode="auto">
                <a:xfrm>
                  <a:off x="6400800" y="1557339"/>
                  <a:ext cx="1752600" cy="5000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eaLnBrk="1" hangingPunct="1"/>
                  <a:r>
                    <a:rPr lang="en-US" sz="1400" b="1">
                      <a:latin typeface="Times New Roman" charset="0"/>
                      <a:cs typeface="Times New Roman" charset="0"/>
                    </a:rPr>
                    <a:t>UIMA AS</a:t>
                  </a:r>
                </a:p>
                <a:p>
                  <a:pPr algn="ctr" eaLnBrk="1" hangingPunct="1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Server 1</a:t>
                  </a:r>
                </a:p>
              </p:txBody>
            </p:sp>
          </p:grpSp>
          <p:sp>
            <p:nvSpPr>
              <p:cNvPr id="31" name="Oval 30"/>
              <p:cNvSpPr/>
              <p:nvPr/>
            </p:nvSpPr>
            <p:spPr>
              <a:xfrm>
                <a:off x="6629400" y="2209800"/>
                <a:ext cx="1295400" cy="6096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17447" name="TextBox 23"/>
              <p:cNvSpPr txBox="1">
                <a:spLocks noChangeArrowheads="1"/>
              </p:cNvSpPr>
              <p:nvPr/>
            </p:nvSpPr>
            <p:spPr bwMode="auto">
              <a:xfrm>
                <a:off x="6629400" y="2264229"/>
                <a:ext cx="1295400" cy="286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100" b="1">
                    <a:latin typeface="Times New Roman" charset="0"/>
                    <a:cs typeface="Times New Roman" charset="0"/>
                  </a:rPr>
                  <a:t>Service 1                  </a:t>
                </a:r>
              </a:p>
            </p:txBody>
          </p:sp>
        </p:grpSp>
        <p:cxnSp>
          <p:nvCxnSpPr>
            <p:cNvPr id="8" name="Straight Arrow Connector 7"/>
            <p:cNvCxnSpPr>
              <a:endCxn id="17455" idx="1"/>
            </p:cNvCxnSpPr>
            <p:nvPr/>
          </p:nvCxnSpPr>
          <p:spPr>
            <a:xfrm flipV="1">
              <a:off x="1981200" y="3205389"/>
              <a:ext cx="685800" cy="37555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416" name="Group 107"/>
            <p:cNvGrpSpPr>
              <a:grpSpLocks/>
            </p:cNvGrpSpPr>
            <p:nvPr/>
          </p:nvGrpSpPr>
          <p:grpSpPr bwMode="auto">
            <a:xfrm>
              <a:off x="4114800" y="1066800"/>
              <a:ext cx="3200400" cy="751114"/>
              <a:chOff x="4038600" y="762000"/>
              <a:chExt cx="3200400" cy="751114"/>
            </a:xfrm>
          </p:grpSpPr>
          <p:grpSp>
            <p:nvGrpSpPr>
              <p:cNvPr id="17438" name="Group 106"/>
              <p:cNvGrpSpPr>
                <a:grpSpLocks/>
              </p:cNvGrpSpPr>
              <p:nvPr/>
            </p:nvGrpSpPr>
            <p:grpSpPr bwMode="auto">
              <a:xfrm>
                <a:off x="4038600" y="990600"/>
                <a:ext cx="3200400" cy="522514"/>
                <a:chOff x="4038600" y="990600"/>
                <a:chExt cx="3200400" cy="522514"/>
              </a:xfrm>
            </p:grpSpPr>
            <p:cxnSp>
              <p:nvCxnSpPr>
                <p:cNvPr id="27" name="Straight Arrow Connector 26"/>
                <p:cNvCxnSpPr/>
                <p:nvPr/>
              </p:nvCxnSpPr>
              <p:spPr>
                <a:xfrm>
                  <a:off x="4038600" y="1012371"/>
                  <a:ext cx="0" cy="50074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4038600" y="989769"/>
                  <a:ext cx="32004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/>
                <p:cNvCxnSpPr/>
                <p:nvPr/>
              </p:nvCxnSpPr>
              <p:spPr>
                <a:xfrm>
                  <a:off x="7239000" y="989769"/>
                  <a:ext cx="0" cy="45727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39" name="TextBox 74"/>
              <p:cNvSpPr txBox="1">
                <a:spLocks noChangeArrowheads="1"/>
              </p:cNvSpPr>
              <p:nvPr/>
            </p:nvSpPr>
            <p:spPr bwMode="auto">
              <a:xfrm>
                <a:off x="4114800" y="762000"/>
                <a:ext cx="304800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200" b="1">
                    <a:latin typeface="Times New Roman" charset="0"/>
                    <a:cs typeface="Times New Roman" charset="0"/>
                  </a:rPr>
                  <a:t>JMX: Port</a:t>
                </a:r>
              </a:p>
            </p:txBody>
          </p:sp>
        </p:grpSp>
        <p:grpSp>
          <p:nvGrpSpPr>
            <p:cNvPr id="17417" name="Group 128"/>
            <p:cNvGrpSpPr>
              <a:grpSpLocks/>
            </p:cNvGrpSpPr>
            <p:nvPr/>
          </p:nvGrpSpPr>
          <p:grpSpPr bwMode="auto">
            <a:xfrm>
              <a:off x="6477000" y="4191000"/>
              <a:ext cx="1752600" cy="2133600"/>
              <a:chOff x="6400800" y="3886200"/>
              <a:chExt cx="1752600" cy="213360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6400800" y="3886200"/>
                <a:ext cx="1752600" cy="21336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 b="1" dirty="0">
                  <a:solidFill>
                    <a:schemeClr val="tx1"/>
                  </a:solidFill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 b="1" dirty="0">
                  <a:solidFill>
                    <a:schemeClr val="tx1"/>
                  </a:solidFill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 b="1" dirty="0">
                  <a:solidFill>
                    <a:schemeClr val="tx1"/>
                  </a:solidFill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 b="1" dirty="0">
                  <a:solidFill>
                    <a:schemeClr val="tx1"/>
                  </a:solidFill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429" name="TextBox 19"/>
              <p:cNvSpPr txBox="1">
                <a:spLocks noChangeArrowheads="1"/>
              </p:cNvSpPr>
              <p:nvPr/>
            </p:nvSpPr>
            <p:spPr bwMode="auto">
              <a:xfrm>
                <a:off x="6400800" y="3965477"/>
                <a:ext cx="1752600" cy="5303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400" b="1">
                    <a:latin typeface="Times New Roman" charset="0"/>
                    <a:cs typeface="Times New Roman" charset="0"/>
                  </a:rPr>
                  <a:t>UIMA AS</a:t>
                </a:r>
              </a:p>
              <a:p>
                <a:pPr algn="ctr" eaLnBrk="1" hangingPunct="1"/>
                <a:r>
                  <a:rPr lang="en-US" sz="1200" b="1">
                    <a:latin typeface="Times New Roman" charset="0"/>
                    <a:cs typeface="Times New Roman" charset="0"/>
                  </a:rPr>
                  <a:t>Server 2</a:t>
                </a: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6629400" y="5181600"/>
                <a:ext cx="1295400" cy="4572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17433" name="TextBox 35"/>
              <p:cNvSpPr txBox="1">
                <a:spLocks noChangeArrowheads="1"/>
              </p:cNvSpPr>
              <p:nvPr/>
            </p:nvSpPr>
            <p:spPr bwMode="auto">
              <a:xfrm>
                <a:off x="6629400" y="5300990"/>
                <a:ext cx="1295400" cy="286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100" b="1">
                    <a:latin typeface="Times New Roman" charset="0"/>
                    <a:cs typeface="Times New Roman" charset="0"/>
                  </a:rPr>
                  <a:t>Service 2</a:t>
                </a: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629400" y="4572000"/>
                <a:ext cx="1295400" cy="4572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17437" name="TextBox 103"/>
              <p:cNvSpPr txBox="1">
                <a:spLocks noChangeArrowheads="1"/>
              </p:cNvSpPr>
              <p:nvPr/>
            </p:nvSpPr>
            <p:spPr bwMode="auto">
              <a:xfrm>
                <a:off x="6629400" y="4691390"/>
                <a:ext cx="1295400" cy="286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100" b="1">
                    <a:latin typeface="Times New Roman" charset="0"/>
                    <a:cs typeface="Times New Roman" charset="0"/>
                  </a:rPr>
                  <a:t>Service 1</a:t>
                </a:r>
              </a:p>
            </p:txBody>
          </p:sp>
        </p:grpSp>
        <p:grpSp>
          <p:nvGrpSpPr>
            <p:cNvPr id="17418" name="Group 109"/>
            <p:cNvGrpSpPr>
              <a:grpSpLocks/>
            </p:cNvGrpSpPr>
            <p:nvPr/>
          </p:nvGrpSpPr>
          <p:grpSpPr bwMode="auto">
            <a:xfrm>
              <a:off x="3962400" y="4495800"/>
              <a:ext cx="2743200" cy="1267599"/>
              <a:chOff x="3886200" y="4191000"/>
              <a:chExt cx="2743200" cy="1267599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3886200" y="4190698"/>
                <a:ext cx="0" cy="12188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3886200" y="5409520"/>
                <a:ext cx="27432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425" name="TextBox 90"/>
              <p:cNvSpPr txBox="1">
                <a:spLocks noChangeArrowheads="1"/>
              </p:cNvSpPr>
              <p:nvPr/>
            </p:nvSpPr>
            <p:spPr bwMode="auto">
              <a:xfrm>
                <a:off x="3886200" y="5181600"/>
                <a:ext cx="266700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200" b="1">
                    <a:latin typeface="Times New Roman" charset="0"/>
                    <a:cs typeface="Times New Roman" charset="0"/>
                  </a:rPr>
                  <a:t>JMX: Port 2</a:t>
                </a:r>
              </a:p>
            </p:txBody>
          </p:sp>
        </p:grpSp>
        <p:grpSp>
          <p:nvGrpSpPr>
            <p:cNvPr id="17419" name="Group 108"/>
            <p:cNvGrpSpPr>
              <a:grpSpLocks/>
            </p:cNvGrpSpPr>
            <p:nvPr/>
          </p:nvGrpSpPr>
          <p:grpSpPr bwMode="auto">
            <a:xfrm>
              <a:off x="4267200" y="4495800"/>
              <a:ext cx="2438400" cy="657999"/>
              <a:chOff x="4191000" y="4191000"/>
              <a:chExt cx="2438400" cy="657999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V="1">
                <a:off x="4191000" y="4190698"/>
                <a:ext cx="0" cy="61028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4191000" y="4800978"/>
                <a:ext cx="24384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422" name="TextBox 93"/>
              <p:cNvSpPr txBox="1">
                <a:spLocks noChangeArrowheads="1"/>
              </p:cNvSpPr>
              <p:nvPr/>
            </p:nvSpPr>
            <p:spPr bwMode="auto">
              <a:xfrm>
                <a:off x="4191000" y="4572000"/>
                <a:ext cx="220980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200" b="1">
                    <a:latin typeface="Times New Roman" charset="0"/>
                    <a:cs typeface="Times New Roman" charset="0"/>
                  </a:rPr>
                  <a:t>JMX: Port 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191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225"/>
            <a:ext cx="8229600" cy="63976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 smtClean="0"/>
              <a:t>UIMA</a:t>
            </a:r>
            <a:endParaRPr lang="en-US" dirty="0"/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onstantia" charset="0"/>
              </a:rPr>
              <a:t>Reusable logic modules (Annotation </a:t>
            </a:r>
            <a:r>
              <a:rPr lang="en-US" sz="2400" dirty="0" smtClean="0">
                <a:latin typeface="Constantia" charset="0"/>
              </a:rPr>
              <a:t>Engine or AE)</a:t>
            </a:r>
            <a:endParaRPr lang="en-US" sz="2400" dirty="0">
              <a:latin typeface="Constantia" charset="0"/>
            </a:endParaRPr>
          </a:p>
          <a:p>
            <a:r>
              <a:rPr lang="en-US" sz="2400" dirty="0" smtClean="0">
                <a:latin typeface="Constantia" charset="0"/>
              </a:rPr>
              <a:t>Easily convert modules </a:t>
            </a:r>
            <a:r>
              <a:rPr lang="en-US" sz="2400" dirty="0">
                <a:latin typeface="Constantia" charset="0"/>
              </a:rPr>
              <a:t>to UIMA Annotation </a:t>
            </a:r>
            <a:r>
              <a:rPr lang="en-US" sz="2400" dirty="0" smtClean="0">
                <a:latin typeface="Constantia" charset="0"/>
              </a:rPr>
              <a:t>Engine</a:t>
            </a:r>
          </a:p>
          <a:p>
            <a:r>
              <a:rPr lang="en-US" sz="2400" dirty="0" smtClean="0">
                <a:latin typeface="Constantia" charset="0"/>
              </a:rPr>
              <a:t>Form organized pipelines of modules (Aggregate AE)</a:t>
            </a:r>
            <a:endParaRPr lang="en-US" sz="2400" dirty="0">
              <a:latin typeface="Constantia" charset="0"/>
            </a:endParaRPr>
          </a:p>
          <a:p>
            <a:r>
              <a:rPr lang="en-US" sz="2400" dirty="0">
                <a:latin typeface="Constantia" charset="0"/>
              </a:rPr>
              <a:t>Common infrastructure</a:t>
            </a:r>
          </a:p>
          <a:p>
            <a:pPr lvl="1"/>
            <a:r>
              <a:rPr lang="en-US" sz="2400" dirty="0">
                <a:latin typeface="Constantia" charset="0"/>
              </a:rPr>
              <a:t>Serialization and Transport of Data</a:t>
            </a:r>
          </a:p>
          <a:p>
            <a:pPr lvl="1"/>
            <a:r>
              <a:rPr lang="en-US" sz="2400" dirty="0">
                <a:latin typeface="Constantia" charset="0"/>
              </a:rPr>
              <a:t>Metadata Storage and Indexing</a:t>
            </a:r>
          </a:p>
          <a:p>
            <a:r>
              <a:rPr lang="en-US" sz="2400" dirty="0">
                <a:latin typeface="Constantia" charset="0"/>
              </a:rPr>
              <a:t>Community </a:t>
            </a:r>
            <a:r>
              <a:rPr lang="en-US" sz="2400" dirty="0" smtClean="0">
                <a:latin typeface="Constantia" charset="0"/>
              </a:rPr>
              <a:t>support</a:t>
            </a:r>
          </a:p>
          <a:p>
            <a:r>
              <a:rPr lang="en-US" sz="2400" dirty="0" smtClean="0">
                <a:latin typeface="Constantia" charset="0"/>
              </a:rPr>
              <a:t>Asynchronous Scale Out (UIMA-AS)</a:t>
            </a:r>
          </a:p>
        </p:txBody>
      </p:sp>
      <p:pic>
        <p:nvPicPr>
          <p:cNvPr id="31747" name="Picture 3" descr="stk19928boj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600" y="3048000"/>
            <a:ext cx="2099045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522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49225"/>
            <a:ext cx="8229600" cy="6397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Service View</a:t>
            </a:r>
            <a:endParaRPr lang="en-US" dirty="0"/>
          </a:p>
        </p:txBody>
      </p:sp>
      <p:sp>
        <p:nvSpPr>
          <p:cNvPr id="2765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DF11721-B7A3-D24C-BAF1-2914B45BBCCD}" type="slidenum">
              <a:rPr lang="en-US" sz="1200">
                <a:solidFill>
                  <a:srgbClr val="898989"/>
                </a:solidFill>
                <a:latin typeface="Constantia" charset="0"/>
              </a:rPr>
              <a:pPr eaLnBrk="1" hangingPunct="1"/>
              <a:t>20</a:t>
            </a:fld>
            <a:endParaRPr lang="en-US" sz="1200">
              <a:solidFill>
                <a:srgbClr val="898989"/>
              </a:solidFill>
              <a:latin typeface="Constanti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976" y="1117141"/>
            <a:ext cx="5888411" cy="512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44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49225"/>
            <a:ext cx="8229600" cy="6397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Service Details Screen</a:t>
            </a:r>
            <a:endParaRPr lang="en-US" dirty="0"/>
          </a:p>
        </p:txBody>
      </p:sp>
      <p:sp>
        <p:nvSpPr>
          <p:cNvPr id="2355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632B6AA-44FC-DB48-8DF9-84D48C0EA4B5}" type="slidenum">
              <a:rPr lang="en-US" sz="1200">
                <a:solidFill>
                  <a:srgbClr val="898989"/>
                </a:solidFill>
                <a:latin typeface="Constantia" charset="0"/>
              </a:rPr>
              <a:pPr eaLnBrk="1" hangingPunct="1"/>
              <a:t>21</a:t>
            </a:fld>
            <a:endParaRPr lang="en-US" sz="1200">
              <a:solidFill>
                <a:srgbClr val="898989"/>
              </a:solidFill>
              <a:latin typeface="Constanti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95" y="1210640"/>
            <a:ext cx="7203578" cy="49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35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49225"/>
            <a:ext cx="8229600" cy="6397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2560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57A269-018D-FB40-A6EC-D77F25861D1E}" type="slidenum">
              <a:rPr lang="en-US" sz="1200">
                <a:solidFill>
                  <a:srgbClr val="898989"/>
                </a:solidFill>
                <a:latin typeface="Constantia" charset="0"/>
              </a:rPr>
              <a:pPr eaLnBrk="1" hangingPunct="1"/>
              <a:t>22</a:t>
            </a:fld>
            <a:endParaRPr lang="en-US" sz="1200">
              <a:solidFill>
                <a:srgbClr val="898989"/>
              </a:solidFill>
              <a:latin typeface="Constanti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80" y="1551281"/>
            <a:ext cx="8768155" cy="450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7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49225"/>
            <a:ext cx="8229600" cy="6397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Service View Details</a:t>
            </a:r>
            <a:endParaRPr lang="en-US" dirty="0"/>
          </a:p>
        </p:txBody>
      </p:sp>
      <p:sp>
        <p:nvSpPr>
          <p:cNvPr id="2765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DF11721-B7A3-D24C-BAF1-2914B45BBCCD}" type="slidenum">
              <a:rPr lang="en-US" sz="1200">
                <a:solidFill>
                  <a:srgbClr val="898989"/>
                </a:solidFill>
                <a:latin typeface="Constantia" charset="0"/>
              </a:rPr>
              <a:pPr eaLnBrk="1" hangingPunct="1"/>
              <a:t>23</a:t>
            </a:fld>
            <a:endParaRPr lang="en-US" sz="1200">
              <a:solidFill>
                <a:srgbClr val="898989"/>
              </a:solidFill>
              <a:latin typeface="Constanti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9" y="2362757"/>
            <a:ext cx="8480913" cy="23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55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i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8776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84547"/>
            <a:ext cx="7772400" cy="1362727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Chex</a:t>
            </a:r>
            <a:br>
              <a:rPr lang="en-US" dirty="0" smtClean="0">
                <a:latin typeface="Calibri"/>
                <a:cs typeface="Calibri"/>
              </a:rPr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Validation and Classification Made Easy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1431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Chex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Chex is a web application that allows for annotators to validate information.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Information is stored in the SIMAN format.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Reporting on validation status is built it.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Reads from project specific databases, not one single unified database.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Supports all major databases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Validation information can be read from SIMAN and added into a UIMA pipeline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089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6B8776C0-E61B-CE47-AF54-F727C58813C3}" type="slidenum">
              <a:rPr lang="en-US" sz="1000">
                <a:solidFill>
                  <a:srgbClr val="7F7F7F"/>
                </a:solidFill>
                <a:cs typeface="Calibri" charset="0"/>
              </a:rPr>
              <a:pPr eaLnBrk="1" hangingPunct="1"/>
              <a:t>25</a:t>
            </a:fld>
            <a:endParaRPr lang="en-US" sz="1000">
              <a:solidFill>
                <a:srgbClr val="7F7F7F"/>
              </a:solidFill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217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6B8776C0-E61B-CE47-AF54-F727C58813C3}" type="slidenum">
              <a:rPr lang="en-US" sz="1000">
                <a:solidFill>
                  <a:srgbClr val="7F7F7F"/>
                </a:solidFill>
                <a:cs typeface="Calibri" charset="0"/>
              </a:rPr>
              <a:pPr eaLnBrk="1" hangingPunct="1"/>
              <a:t>26</a:t>
            </a:fld>
            <a:endParaRPr lang="en-US" sz="1000">
              <a:solidFill>
                <a:srgbClr val="7F7F7F"/>
              </a:solidFill>
              <a:cs typeface="Calibri" charset="0"/>
            </a:endParaRPr>
          </a:p>
        </p:txBody>
      </p:sp>
      <p:sp>
        <p:nvSpPr>
          <p:cNvPr id="18" name="Title 14"/>
          <p:cNvSpPr>
            <a:spLocks noGrp="1"/>
          </p:cNvSpPr>
          <p:nvPr>
            <p:ph type="title"/>
          </p:nvPr>
        </p:nvSpPr>
        <p:spPr>
          <a:xfrm>
            <a:off x="457200" y="149225"/>
            <a:ext cx="8229600" cy="6397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Validation Tasks</a:t>
            </a:r>
            <a:endParaRPr lang="en-US" dirty="0"/>
          </a:p>
        </p:txBody>
      </p:sp>
      <p:pic>
        <p:nvPicPr>
          <p:cNvPr id="2" name="Picture 1" descr="choose-validatio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25" y="962374"/>
            <a:ext cx="7795776" cy="539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22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6B8776C0-E61B-CE47-AF54-F727C58813C3}" type="slidenum">
              <a:rPr lang="en-US" sz="1000">
                <a:solidFill>
                  <a:srgbClr val="7F7F7F"/>
                </a:solidFill>
                <a:cs typeface="Calibri" charset="0"/>
              </a:rPr>
              <a:pPr eaLnBrk="1" hangingPunct="1"/>
              <a:t>27</a:t>
            </a:fld>
            <a:endParaRPr lang="en-US" sz="1000">
              <a:solidFill>
                <a:srgbClr val="7F7F7F"/>
              </a:solidFill>
              <a:cs typeface="Calibri" charset="0"/>
            </a:endParaRPr>
          </a:p>
        </p:txBody>
      </p:sp>
      <p:sp>
        <p:nvSpPr>
          <p:cNvPr id="18" name="Title 14"/>
          <p:cNvSpPr>
            <a:spLocks noGrp="1"/>
          </p:cNvSpPr>
          <p:nvPr>
            <p:ph type="title"/>
          </p:nvPr>
        </p:nvSpPr>
        <p:spPr>
          <a:xfrm>
            <a:off x="457200" y="149225"/>
            <a:ext cx="8229600" cy="6397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Instance View</a:t>
            </a:r>
            <a:endParaRPr lang="en-US" dirty="0"/>
          </a:p>
        </p:txBody>
      </p:sp>
      <p:pic>
        <p:nvPicPr>
          <p:cNvPr id="2" name="Picture 1" descr="validatio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23" y="970979"/>
            <a:ext cx="7787078" cy="538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01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View</a:t>
            </a:r>
            <a:endParaRPr lang="en-US" dirty="0"/>
          </a:p>
        </p:txBody>
      </p:sp>
      <p:pic>
        <p:nvPicPr>
          <p:cNvPr id="4" name="Picture 3" descr="document-view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18" y="962803"/>
            <a:ext cx="7769682" cy="547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11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pic>
        <p:nvPicPr>
          <p:cNvPr id="4" name="Picture 3" descr="review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17" y="984582"/>
            <a:ext cx="7760984" cy="535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63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202075" y="2277747"/>
            <a:ext cx="4823593" cy="15961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Pipeline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UIMA</a:t>
            </a:r>
            <a:endParaRPr lang="en-US" dirty="0"/>
          </a:p>
        </p:txBody>
      </p:sp>
      <p:sp>
        <p:nvSpPr>
          <p:cNvPr id="4" name="Multidocument 3"/>
          <p:cNvSpPr/>
          <p:nvPr/>
        </p:nvSpPr>
        <p:spPr>
          <a:xfrm>
            <a:off x="759966" y="2710049"/>
            <a:ext cx="998537" cy="906462"/>
          </a:xfrm>
          <a:prstGeom prst="flowChartMultidocumen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Collection</a:t>
            </a:r>
          </a:p>
          <a:p>
            <a:pPr algn="ctr">
              <a:defRPr/>
            </a:pPr>
            <a:r>
              <a:rPr lang="en-US" sz="1200" dirty="0"/>
              <a:t>Reader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3631" y="2686743"/>
            <a:ext cx="914619" cy="8563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Tokenizer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37071" y="2686743"/>
            <a:ext cx="914619" cy="8563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Sentence Detection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77927" y="2691354"/>
            <a:ext cx="914619" cy="8563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Chunker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00363" y="2691354"/>
            <a:ext cx="914619" cy="8563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NER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Alternate Process 8"/>
          <p:cNvSpPr/>
          <p:nvPr/>
        </p:nvSpPr>
        <p:spPr>
          <a:xfrm>
            <a:off x="7335716" y="2768299"/>
            <a:ext cx="858837" cy="696912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Listener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1758503" y="3014021"/>
            <a:ext cx="513480" cy="2238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6914982" y="3006952"/>
            <a:ext cx="420734" cy="2238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3" name="Straight Arrow Connector 12"/>
          <p:cNvCxnSpPr>
            <a:stCxn id="5" idx="3"/>
            <a:endCxn id="6" idx="1"/>
          </p:cNvCxnSpPr>
          <p:nvPr/>
        </p:nvCxnSpPr>
        <p:spPr>
          <a:xfrm>
            <a:off x="3198250" y="3114913"/>
            <a:ext cx="3388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3"/>
            <a:endCxn id="7" idx="1"/>
          </p:cNvCxnSpPr>
          <p:nvPr/>
        </p:nvCxnSpPr>
        <p:spPr>
          <a:xfrm>
            <a:off x="4451690" y="3114913"/>
            <a:ext cx="326237" cy="4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8" idx="1"/>
          </p:cNvCxnSpPr>
          <p:nvPr/>
        </p:nvCxnSpPr>
        <p:spPr>
          <a:xfrm>
            <a:off x="5692546" y="3119524"/>
            <a:ext cx="30781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1298281" y="2510765"/>
            <a:ext cx="413617" cy="361177"/>
          </a:xfrm>
          <a:prstGeom prst="snip1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CAS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387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2057E-6 -4.14911E-6 L 0.03211 -0.07617 C 0.03888 -0.09377 0.04895 -0.10233 0.05936 -0.10233 C 0.07151 -0.10233 0.08123 -0.09377 0.08783 -0.07617 L 0.12064 -4.14911E-6 " pathEditMode="relative" rAng="0" ptsTypes="FffFF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23" y="-5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064 -1.95647E-6 L 0.15883 -0.07594 C 0.16699 -0.09308 0.17897 -0.10234 0.19146 -0.10234 C 0.2057 -0.10234 0.21733 -0.09308 0.22531 -0.07594 L 0.26367 -1.95647E-6 " pathEditMode="relative" rAng="0" ptsTypes="FffFF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52" y="-5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367 -1.95647E-6 L 0.30186 -0.07594 C 0.30985 -0.09308 0.32182 -0.10257 0.33432 -0.10257 C 0.34873 -0.10257 0.36001 -0.09308 0.368 -0.07594 L 0.40653 -1.95647E-6 " pathEditMode="relative" rAng="0" ptsTypes="FffFF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4" y="-51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653 -1.95647E-6 L 0.44107 -0.07594 C 0.44819 -0.09308 0.45913 -0.10257 0.47041 -0.10257 C 0.48325 -0.10257 0.49367 -0.09308 0.50079 -0.07594 L 0.5355 -1.95647E-6 " pathEditMode="relative" rAng="0" ptsTypes="FffFF">
                                      <p:cBhvr>
                                        <p:cTn id="2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0" y="-51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55 -1.95647E-6 L 0.5749 -0.07571 C 0.58324 -0.09284 0.59573 -0.10257 0.60875 -0.10257 C 0.62351 -0.10257 0.63548 -0.09284 0.64382 -0.07571 L 0.68357 -1.95647E-6 " pathEditMode="relative" rAng="0" ptsTypes="FffFF">
                                      <p:cBhvr>
                                        <p:cTn id="2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95" y="-51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0" grpId="3" animBg="1"/>
      <p:bldP spid="20" grpId="4" animBg="1"/>
      <p:bldP spid="20" grpId="5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pic>
        <p:nvPicPr>
          <p:cNvPr id="4" name="Picture 3" descr="report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95" y="955196"/>
            <a:ext cx="7656605" cy="539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87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6B8776C0-E61B-CE47-AF54-F727C58813C3}" type="slidenum">
              <a:rPr lang="en-US" sz="1000">
                <a:solidFill>
                  <a:srgbClr val="7F7F7F"/>
                </a:solidFill>
                <a:cs typeface="Calibri" charset="0"/>
              </a:rPr>
              <a:pPr eaLnBrk="1" hangingPunct="1"/>
              <a:t>31</a:t>
            </a:fld>
            <a:endParaRPr lang="en-US" sz="1000">
              <a:solidFill>
                <a:srgbClr val="7F7F7F"/>
              </a:solidFill>
              <a:cs typeface="Calibri" charset="0"/>
            </a:endParaRPr>
          </a:p>
        </p:txBody>
      </p:sp>
      <p:sp>
        <p:nvSpPr>
          <p:cNvPr id="18" name="Title 14"/>
          <p:cNvSpPr>
            <a:spLocks noGrp="1"/>
          </p:cNvSpPr>
          <p:nvPr>
            <p:ph type="title"/>
          </p:nvPr>
        </p:nvSpPr>
        <p:spPr>
          <a:xfrm>
            <a:off x="457200" y="149225"/>
            <a:ext cx="8229600" cy="6397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Corpus Summary</a:t>
            </a:r>
            <a:endParaRPr lang="en-US" dirty="0"/>
          </a:p>
        </p:txBody>
      </p:sp>
      <p:pic>
        <p:nvPicPr>
          <p:cNvPr id="2" name="Picture 1" descr="reports-corpus-summary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16" y="989780"/>
            <a:ext cx="7760985" cy="536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74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6B8776C0-E61B-CE47-AF54-F727C58813C3}" type="slidenum">
              <a:rPr lang="en-US" sz="1000">
                <a:solidFill>
                  <a:srgbClr val="7F7F7F"/>
                </a:solidFill>
                <a:cs typeface="Calibri" charset="0"/>
              </a:rPr>
              <a:pPr eaLnBrk="1" hangingPunct="1"/>
              <a:t>32</a:t>
            </a:fld>
            <a:endParaRPr lang="en-US" sz="1000">
              <a:solidFill>
                <a:srgbClr val="7F7F7F"/>
              </a:solidFill>
              <a:cs typeface="Calibri" charset="0"/>
            </a:endParaRPr>
          </a:p>
        </p:txBody>
      </p:sp>
      <p:sp>
        <p:nvSpPr>
          <p:cNvPr id="18" name="Title 14"/>
          <p:cNvSpPr>
            <a:spLocks noGrp="1"/>
          </p:cNvSpPr>
          <p:nvPr>
            <p:ph type="title"/>
          </p:nvPr>
        </p:nvSpPr>
        <p:spPr>
          <a:xfrm>
            <a:off x="457200" y="149225"/>
            <a:ext cx="8229600" cy="6397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Validation Summary</a:t>
            </a:r>
            <a:endParaRPr lang="en-US" dirty="0"/>
          </a:p>
        </p:txBody>
      </p:sp>
      <p:pic>
        <p:nvPicPr>
          <p:cNvPr id="3" name="Picture 2" descr="report-validation-summary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679" y="988491"/>
            <a:ext cx="7578321" cy="534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62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" y="0"/>
            <a:ext cx="9296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67951"/>
            <a:ext cx="7772400" cy="869950"/>
          </a:xfrm>
        </p:spPr>
        <p:txBody>
          <a:bodyPr/>
          <a:lstStyle/>
          <a:p>
            <a:r>
              <a:rPr lang="en-US" dirty="0" smtClean="0"/>
              <a:t>Sherlock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002" y="736372"/>
            <a:ext cx="4706572" cy="331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58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different ML frameworks available</a:t>
            </a:r>
          </a:p>
          <a:p>
            <a:pPr lvl="1"/>
            <a:r>
              <a:rPr lang="en-US" dirty="0" smtClean="0"/>
              <a:t>MALLET, R, </a:t>
            </a:r>
            <a:r>
              <a:rPr lang="en-US" dirty="0" err="1" smtClean="0"/>
              <a:t>Weka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Every framework has a different</a:t>
            </a:r>
          </a:p>
          <a:p>
            <a:pPr lvl="1"/>
            <a:r>
              <a:rPr lang="en-US" dirty="0" smtClean="0"/>
              <a:t>Data Model</a:t>
            </a:r>
          </a:p>
          <a:p>
            <a:pPr lvl="1"/>
            <a:r>
              <a:rPr lang="en-US" dirty="0" smtClean="0"/>
              <a:t>API</a:t>
            </a:r>
          </a:p>
          <a:p>
            <a:r>
              <a:rPr lang="en-US" dirty="0" smtClean="0"/>
              <a:t>Framework differences complicate reuse, flexibility and inhibit rapid development</a:t>
            </a:r>
          </a:p>
        </p:txBody>
      </p:sp>
    </p:spTree>
    <p:extLst>
      <p:ext uri="{BB962C8B-B14F-4D97-AF65-F5344CB8AC3E}">
        <p14:creationId xmlns:p14="http://schemas.microsoft.com/office/powerpoint/2010/main" val="212701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Sherlock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ML Framework Agnostic</a:t>
            </a:r>
          </a:p>
          <a:p>
            <a:r>
              <a:rPr lang="en-US" dirty="0" smtClean="0"/>
              <a:t>Reusable modules </a:t>
            </a:r>
            <a:endParaRPr lang="en-US" dirty="0"/>
          </a:p>
          <a:p>
            <a:pPr lvl="1"/>
            <a:r>
              <a:rPr lang="en-US" dirty="0"/>
              <a:t>F</a:t>
            </a:r>
            <a:r>
              <a:rPr lang="en-US" dirty="0" smtClean="0"/>
              <a:t>eature Vectors</a:t>
            </a:r>
          </a:p>
          <a:p>
            <a:pPr lvl="1"/>
            <a:r>
              <a:rPr lang="en-US" dirty="0" smtClean="0"/>
              <a:t>Prediction</a:t>
            </a:r>
          </a:p>
          <a:p>
            <a:pPr lvl="1"/>
            <a:r>
              <a:rPr lang="en-US" dirty="0" smtClean="0"/>
              <a:t>Training</a:t>
            </a:r>
          </a:p>
          <a:p>
            <a:r>
              <a:rPr lang="en-US" dirty="0" smtClean="0"/>
              <a:t>Easy Integration with UIMA-AS/Leo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640" y="1240772"/>
            <a:ext cx="3453953" cy="207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15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Sherlock’s Tool Arsenal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SherlockTrainer</a:t>
            </a:r>
            <a:endParaRPr lang="en-US" dirty="0" smtClean="0"/>
          </a:p>
          <a:p>
            <a:pPr lvl="1"/>
            <a:r>
              <a:rPr lang="en-US" dirty="0" smtClean="0"/>
              <a:t>Train, Test, and Cross Validate</a:t>
            </a:r>
          </a:p>
          <a:p>
            <a:pPr lvl="1"/>
            <a:r>
              <a:rPr lang="en-US" dirty="0" smtClean="0"/>
              <a:t>Requires </a:t>
            </a:r>
            <a:r>
              <a:rPr lang="en-US" dirty="0" err="1" smtClean="0"/>
              <a:t>VectorTranslator</a:t>
            </a:r>
            <a:r>
              <a:rPr lang="en-US" dirty="0" smtClean="0"/>
              <a:t> and List of </a:t>
            </a:r>
            <a:r>
              <a:rPr lang="en-US" dirty="0" err="1" smtClean="0"/>
              <a:t>FeatureVectors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PredictionMap</a:t>
            </a:r>
            <a:endParaRPr lang="en-US" dirty="0" smtClean="0"/>
          </a:p>
          <a:p>
            <a:pPr lvl="1"/>
            <a:r>
              <a:rPr lang="en-US" dirty="0" smtClean="0"/>
              <a:t>Maps input from human classified data to ML labels</a:t>
            </a:r>
          </a:p>
          <a:p>
            <a:pPr lvl="1"/>
            <a:r>
              <a:rPr lang="en-US" dirty="0" smtClean="0"/>
              <a:t>Uses JSON formatted string to define mapping</a:t>
            </a:r>
          </a:p>
          <a:p>
            <a:r>
              <a:rPr lang="en-US" dirty="0" err="1" smtClean="0"/>
              <a:t>SherlockVector</a:t>
            </a:r>
            <a:endParaRPr lang="en-US" dirty="0" smtClean="0"/>
          </a:p>
          <a:p>
            <a:pPr lvl="1"/>
            <a:r>
              <a:rPr lang="en-US" dirty="0" smtClean="0"/>
              <a:t>Stores a prediction string, keys, and values for a specific feature vector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6952" y="1158225"/>
            <a:ext cx="1664497" cy="195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01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Sherlock In Action</a:t>
            </a:r>
            <a:endParaRPr lang="en-US" dirty="0"/>
          </a:p>
        </p:txBody>
      </p:sp>
      <p:sp>
        <p:nvSpPr>
          <p:cNvPr id="4" name="Cloud 3"/>
          <p:cNvSpPr/>
          <p:nvPr/>
        </p:nvSpPr>
        <p:spPr>
          <a:xfrm>
            <a:off x="6620322" y="3031191"/>
            <a:ext cx="2299229" cy="1583573"/>
          </a:xfrm>
          <a:prstGeom prst="clou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MALLET, R, </a:t>
            </a:r>
            <a:r>
              <a:rPr lang="en-US" dirty="0" err="1" smtClean="0"/>
              <a:t>Weka</a:t>
            </a:r>
            <a:r>
              <a:rPr lang="en-US" dirty="0" smtClean="0"/>
              <a:t>…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90045" y="1804693"/>
            <a:ext cx="2997209" cy="868540"/>
            <a:chOff x="2958890" y="2931323"/>
            <a:chExt cx="3080238" cy="951562"/>
          </a:xfrm>
        </p:grpSpPr>
        <p:sp>
          <p:nvSpPr>
            <p:cNvPr id="5" name="Rectangle 4"/>
            <p:cNvSpPr/>
            <p:nvPr/>
          </p:nvSpPr>
          <p:spPr>
            <a:xfrm>
              <a:off x="2958890" y="2931323"/>
              <a:ext cx="3080238" cy="9515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rtlCol="0" anchor="b"/>
            <a:lstStyle/>
            <a:p>
              <a:pPr algn="ctr"/>
              <a:r>
                <a:rPr lang="en-US" sz="1000" dirty="0" smtClean="0">
                  <a:solidFill>
                    <a:srgbClr val="000000"/>
                  </a:solidFill>
                </a:rPr>
                <a:t>Training Pipeline</a:t>
              </a:r>
              <a:endParaRPr lang="en-US" sz="1000" dirty="0">
                <a:solidFill>
                  <a:srgbClr val="000000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043742" y="2999748"/>
              <a:ext cx="445248" cy="67147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553800" y="2999748"/>
              <a:ext cx="445248" cy="67147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3858" y="2999748"/>
              <a:ext cx="445248" cy="67147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591161" y="2999748"/>
              <a:ext cx="1313846" cy="671476"/>
            </a:xfrm>
            <a:prstGeom prst="roundRect">
              <a:avLst/>
            </a:prstGeom>
            <a:solidFill>
              <a:srgbClr val="FFFFFF"/>
            </a:solidFill>
            <a:ln w="28575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MyFeatureVector</a:t>
              </a:r>
              <a:r>
                <a:rPr lang="en-US" sz="800" dirty="0" smtClean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800" b="1" dirty="0" smtClean="0">
                  <a:solidFill>
                    <a:srgbClr val="000000"/>
                  </a:solidFill>
                  <a:latin typeface="Courier"/>
                  <a:cs typeface="Courier"/>
                </a:rPr>
                <a:t>extends</a:t>
              </a:r>
              <a:r>
                <a:rPr lang="en-US" sz="800" dirty="0" smtClean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8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BaseFeatureVectorAnnotator</a:t>
              </a:r>
              <a:endParaRPr lang="en-US" sz="80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</p:grpSp>
      <p:sp>
        <p:nvSpPr>
          <p:cNvPr id="12" name="Snip Same Side Corner Rectangle 11"/>
          <p:cNvSpPr/>
          <p:nvPr/>
        </p:nvSpPr>
        <p:spPr>
          <a:xfrm>
            <a:off x="3954736" y="1881736"/>
            <a:ext cx="1408737" cy="723204"/>
          </a:xfrm>
          <a:prstGeom prst="snip2SameRect">
            <a:avLst/>
          </a:prstGeom>
          <a:solidFill>
            <a:srgbClr val="FFFFFF"/>
          </a:solidFill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rgbClr val="000000"/>
                </a:solidFill>
                <a:latin typeface="Courier"/>
                <a:cs typeface="Courier"/>
              </a:rPr>
              <a:t>MyLearningListener</a:t>
            </a:r>
            <a:endParaRPr lang="en-US" sz="8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800" b="1" dirty="0">
                <a:solidFill>
                  <a:srgbClr val="000000"/>
                </a:solidFill>
                <a:latin typeface="Courier"/>
                <a:cs typeface="Courier"/>
              </a:rPr>
              <a:t>e</a:t>
            </a:r>
            <a:r>
              <a:rPr lang="en-US" sz="800" b="1" dirty="0" smtClean="0">
                <a:solidFill>
                  <a:srgbClr val="000000"/>
                </a:solidFill>
                <a:latin typeface="Courier"/>
                <a:cs typeface="Courier"/>
              </a:rPr>
              <a:t>xtends</a:t>
            </a:r>
          </a:p>
          <a:p>
            <a:pPr algn="ctr"/>
            <a:r>
              <a:rPr lang="en-US" sz="800" dirty="0" smtClean="0">
                <a:solidFill>
                  <a:srgbClr val="000000"/>
                </a:solidFill>
                <a:latin typeface="Courier"/>
                <a:cs typeface="Courier"/>
              </a:rPr>
              <a:t>Learning Listener</a:t>
            </a:r>
            <a:endParaRPr lang="en-US" sz="8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788239" y="3423809"/>
            <a:ext cx="1328446" cy="1006931"/>
            <a:chOff x="4810135" y="1683394"/>
            <a:chExt cx="1328446" cy="1006931"/>
          </a:xfrm>
        </p:grpSpPr>
        <p:sp>
          <p:nvSpPr>
            <p:cNvPr id="13" name="Rounded Rectangle 12"/>
            <p:cNvSpPr/>
            <p:nvPr/>
          </p:nvSpPr>
          <p:spPr>
            <a:xfrm>
              <a:off x="4810135" y="1683394"/>
              <a:ext cx="1291949" cy="8060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 err="1" smtClean="0"/>
                <a:t>VectorTranslator</a:t>
              </a:r>
              <a:r>
                <a:rPr lang="en-US" sz="900" b="1" dirty="0" smtClean="0"/>
                <a:t>*</a:t>
              </a:r>
              <a:endParaRPr lang="en-US" sz="9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61231" y="2474881"/>
              <a:ext cx="12773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/>
                <a:t>*ML Framework Specific</a:t>
              </a:r>
              <a:endParaRPr lang="en-US" sz="8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7200" y="4574603"/>
            <a:ext cx="4202175" cy="868540"/>
            <a:chOff x="556866" y="3546912"/>
            <a:chExt cx="4202175" cy="868540"/>
          </a:xfrm>
        </p:grpSpPr>
        <p:sp>
          <p:nvSpPr>
            <p:cNvPr id="16" name="Rectangle 15"/>
            <p:cNvSpPr/>
            <p:nvPr/>
          </p:nvSpPr>
          <p:spPr>
            <a:xfrm>
              <a:off x="556866" y="3546912"/>
              <a:ext cx="4202175" cy="86854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rtlCol="0" anchor="b"/>
            <a:lstStyle/>
            <a:p>
              <a:pPr algn="ctr"/>
              <a:r>
                <a:rPr lang="en-US" sz="1000" dirty="0" smtClean="0">
                  <a:solidFill>
                    <a:srgbClr val="000000"/>
                  </a:solidFill>
                </a:rPr>
                <a:t>Prediction Pipeline</a:t>
              </a:r>
              <a:endParaRPr lang="en-US" sz="1000" dirty="0">
                <a:solidFill>
                  <a:srgbClr val="000000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39432" y="3609367"/>
              <a:ext cx="433246" cy="61289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135741" y="3609367"/>
              <a:ext cx="433246" cy="61289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632050" y="3609367"/>
              <a:ext cx="433246" cy="61289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145140" y="3609367"/>
              <a:ext cx="1278431" cy="612891"/>
            </a:xfrm>
            <a:prstGeom prst="roundRect">
              <a:avLst/>
            </a:prstGeom>
            <a:solidFill>
              <a:srgbClr val="FFFFFF"/>
            </a:solidFill>
            <a:ln w="28575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MyFeatureVector</a:t>
              </a:r>
              <a:r>
                <a:rPr lang="en-US" sz="800" dirty="0" smtClean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800" b="1" dirty="0" smtClean="0">
                  <a:solidFill>
                    <a:srgbClr val="000000"/>
                  </a:solidFill>
                  <a:latin typeface="Courier"/>
                  <a:cs typeface="Courier"/>
                </a:rPr>
                <a:t>extends</a:t>
              </a:r>
              <a:r>
                <a:rPr lang="en-US" sz="800" dirty="0" smtClean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8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BaseFeatureVectorAnnotator</a:t>
              </a:r>
              <a:endParaRPr lang="en-US" sz="80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525485" y="3609367"/>
              <a:ext cx="1160564" cy="61289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 smtClean="0"/>
                <a:t>LearningAnnotator</a:t>
              </a:r>
              <a:endParaRPr lang="en-US" sz="800" dirty="0"/>
            </a:p>
          </p:txBody>
        </p:sp>
      </p:grpSp>
      <p:cxnSp>
        <p:nvCxnSpPr>
          <p:cNvPr id="25" name="Straight Arrow Connector 24"/>
          <p:cNvCxnSpPr>
            <a:stCxn id="5" idx="3"/>
            <a:endCxn id="12" idx="2"/>
          </p:cNvCxnSpPr>
          <p:nvPr/>
        </p:nvCxnSpPr>
        <p:spPr>
          <a:xfrm>
            <a:off x="3487254" y="2238963"/>
            <a:ext cx="467482" cy="4375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Preparation 27"/>
          <p:cNvSpPr/>
          <p:nvPr/>
        </p:nvSpPr>
        <p:spPr>
          <a:xfrm>
            <a:off x="5868509" y="1881736"/>
            <a:ext cx="1094869" cy="723204"/>
          </a:xfrm>
          <a:prstGeom prst="flowChartPrepa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 smtClean="0"/>
              <a:t>SherlockTrainer</a:t>
            </a:r>
            <a:endParaRPr lang="en-US" sz="800" b="1" dirty="0"/>
          </a:p>
        </p:txBody>
      </p:sp>
      <p:cxnSp>
        <p:nvCxnSpPr>
          <p:cNvPr id="37" name="Straight Arrow Connector 36"/>
          <p:cNvCxnSpPr>
            <a:stCxn id="12" idx="0"/>
            <a:endCxn id="28" idx="1"/>
          </p:cNvCxnSpPr>
          <p:nvPr/>
        </p:nvCxnSpPr>
        <p:spPr>
          <a:xfrm>
            <a:off x="5363473" y="2243338"/>
            <a:ext cx="505036" cy="0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28" idx="2"/>
            <a:endCxn id="13" idx="0"/>
          </p:cNvCxnSpPr>
          <p:nvPr/>
        </p:nvCxnSpPr>
        <p:spPr>
          <a:xfrm rot="5400000">
            <a:off x="5515645" y="2523509"/>
            <a:ext cx="818869" cy="981730"/>
          </a:xfrm>
          <a:prstGeom prst="bentConnector3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13" idx="1"/>
            <a:endCxn id="21" idx="0"/>
          </p:cNvCxnSpPr>
          <p:nvPr/>
        </p:nvCxnSpPr>
        <p:spPr>
          <a:xfrm rot="10800000" flipV="1">
            <a:off x="4006101" y="3826852"/>
            <a:ext cx="782138" cy="810206"/>
          </a:xfrm>
          <a:prstGeom prst="bentConnector2">
            <a:avLst/>
          </a:prstGeom>
          <a:ln w="12700" cmpd="sng"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" idx="2"/>
            <a:endCxn id="13" idx="3"/>
          </p:cNvCxnSpPr>
          <p:nvPr/>
        </p:nvCxnSpPr>
        <p:spPr>
          <a:xfrm flipH="1">
            <a:off x="6080188" y="3822978"/>
            <a:ext cx="547266" cy="3874"/>
          </a:xfrm>
          <a:prstGeom prst="straightConnector1">
            <a:avLst/>
          </a:prstGeom>
          <a:ln w="12700" cmpd="sng"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880" y="447010"/>
            <a:ext cx="1662458" cy="142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27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UIMA-AS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0421" y="3360371"/>
            <a:ext cx="6400800" cy="990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1736546" y="2261821"/>
            <a:ext cx="4938713" cy="5270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6AAC5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UIMA AS Service  </a:t>
            </a: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2514421" y="3588971"/>
            <a:ext cx="381000" cy="514350"/>
            <a:chOff x="3581400" y="838200"/>
            <a:chExt cx="762000" cy="612648"/>
          </a:xfrm>
        </p:grpSpPr>
        <p:sp>
          <p:nvSpPr>
            <p:cNvPr id="7" name="Flowchart: Predefined Process 5"/>
            <p:cNvSpPr>
              <a:spLocks noChangeArrowheads="1"/>
            </p:cNvSpPr>
            <p:nvPr/>
          </p:nvSpPr>
          <p:spPr bwMode="auto">
            <a:xfrm>
              <a:off x="3581400" y="838200"/>
              <a:ext cx="762000" cy="306324"/>
            </a:xfrm>
            <a:prstGeom prst="flowChartPredefinedProcess">
              <a:avLst/>
            </a:prstGeom>
            <a:gradFill rotWithShape="1">
              <a:gsLst>
                <a:gs pos="0">
                  <a:srgbClr val="DAFDA7"/>
                </a:gs>
                <a:gs pos="35001">
                  <a:srgbClr val="E4FDC2"/>
                </a:gs>
                <a:gs pos="100000">
                  <a:srgbClr val="F5FFE6"/>
                </a:gs>
              </a:gsLst>
              <a:lin ang="16200000" scaled="1"/>
            </a:gra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lowchart: Predefined Process 6"/>
            <p:cNvSpPr>
              <a:spLocks noChangeArrowheads="1"/>
            </p:cNvSpPr>
            <p:nvPr/>
          </p:nvSpPr>
          <p:spPr bwMode="auto">
            <a:xfrm>
              <a:off x="3581400" y="1144524"/>
              <a:ext cx="762000" cy="306324"/>
            </a:xfrm>
            <a:prstGeom prst="flowChartPredefinedProcess">
              <a:avLst/>
            </a:prstGeom>
            <a:gradFill rotWithShape="1">
              <a:gsLst>
                <a:gs pos="0">
                  <a:srgbClr val="DAFDA7"/>
                </a:gs>
                <a:gs pos="35001">
                  <a:srgbClr val="E4FDC2"/>
                </a:gs>
                <a:gs pos="100000">
                  <a:srgbClr val="F5FFE6"/>
                </a:gs>
              </a:gsLst>
              <a:lin ang="16200000" scaled="1"/>
            </a:gra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2979559" y="4695458"/>
            <a:ext cx="2397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solidFill>
                  <a:schemeClr val="bg1"/>
                </a:solidFill>
                <a:latin typeface="Calibri" charset="0"/>
                <a:cs typeface="Arial" charset="0"/>
              </a:rPr>
              <a:t>UIMA AS Client</a:t>
            </a:r>
          </a:p>
        </p:txBody>
      </p:sp>
      <p:sp>
        <p:nvSpPr>
          <p:cNvPr id="10" name="TextBox 14"/>
          <p:cNvSpPr txBox="1">
            <a:spLocks noChangeArrowheads="1"/>
          </p:cNvSpPr>
          <p:nvPr/>
        </p:nvSpPr>
        <p:spPr bwMode="auto">
          <a:xfrm>
            <a:off x="3276600" y="3429000"/>
            <a:ext cx="1981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FFFF"/>
                </a:solidFill>
                <a:latin typeface="Calibri" charset="0"/>
                <a:cs typeface="Arial" charset="0"/>
              </a:rPr>
              <a:t>Asynchronous</a:t>
            </a:r>
          </a:p>
          <a:p>
            <a:pPr eaLnBrk="1" hangingPunct="1"/>
            <a:r>
              <a:rPr lang="en-US" dirty="0">
                <a:solidFill>
                  <a:srgbClr val="FFFFFF"/>
                </a:solidFill>
                <a:latin typeface="Calibri" charset="0"/>
                <a:cs typeface="Arial" charset="0"/>
              </a:rPr>
              <a:t>   Messaging </a:t>
            </a:r>
          </a:p>
          <a:p>
            <a:pPr eaLnBrk="1" hangingPunct="1"/>
            <a:endParaRPr lang="en-US" dirty="0">
              <a:solidFill>
                <a:srgbClr val="FFFFFF"/>
              </a:solidFill>
              <a:latin typeface="Calibri" charset="0"/>
              <a:cs typeface="Arial" charset="0"/>
            </a:endParaRPr>
          </a:p>
          <a:p>
            <a:pPr eaLnBrk="1" hangingPunct="1"/>
            <a:endParaRPr lang="en-US" dirty="0">
              <a:solidFill>
                <a:srgbClr val="FFFFFF"/>
              </a:solidFill>
              <a:latin typeface="Calibri" charset="0"/>
              <a:cs typeface="Arial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5562421" y="4122371"/>
            <a:ext cx="228600" cy="59055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5562600" y="2789366"/>
            <a:ext cx="228600" cy="800101"/>
          </a:xfrm>
          <a:prstGeom prst="downArrow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2590800" y="2819400"/>
            <a:ext cx="228600" cy="770067"/>
          </a:xfrm>
          <a:prstGeom prst="downArrow">
            <a:avLst/>
          </a:prstGeom>
          <a:solidFill>
            <a:schemeClr val="tx1"/>
          </a:solidFill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2590800" y="4122867"/>
            <a:ext cx="228600" cy="590729"/>
          </a:xfrm>
          <a:prstGeom prst="downArrow">
            <a:avLst/>
          </a:prstGeom>
          <a:solidFill>
            <a:schemeClr val="tx1"/>
          </a:solidFill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9"/>
          <p:cNvSpPr txBox="1">
            <a:spLocks noChangeArrowheads="1"/>
          </p:cNvSpPr>
          <p:nvPr/>
        </p:nvSpPr>
        <p:spPr bwMode="auto">
          <a:xfrm>
            <a:off x="1066800" y="3440113"/>
            <a:ext cx="1600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FFFF"/>
                </a:solidFill>
                <a:latin typeface="Calibri" charset="0"/>
                <a:cs typeface="Arial" charset="0"/>
              </a:rPr>
              <a:t>Input Queue</a:t>
            </a:r>
          </a:p>
        </p:txBody>
      </p:sp>
      <p:sp>
        <p:nvSpPr>
          <p:cNvPr id="16" name="TextBox 20"/>
          <p:cNvSpPr txBox="1">
            <a:spLocks noChangeArrowheads="1"/>
          </p:cNvSpPr>
          <p:nvPr/>
        </p:nvSpPr>
        <p:spPr bwMode="auto">
          <a:xfrm>
            <a:off x="6248400" y="34290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FFFF"/>
                </a:solidFill>
                <a:latin typeface="Calibri" charset="0"/>
                <a:cs typeface="Arial" charset="0"/>
              </a:rPr>
              <a:t>Reply Queue</a:t>
            </a:r>
          </a:p>
        </p:txBody>
      </p:sp>
      <p:sp>
        <p:nvSpPr>
          <p:cNvPr id="17" name="Folded Corner 16"/>
          <p:cNvSpPr>
            <a:spLocks noChangeArrowheads="1"/>
          </p:cNvSpPr>
          <p:nvPr/>
        </p:nvSpPr>
        <p:spPr bwMode="auto">
          <a:xfrm rot="10800000">
            <a:off x="7391221" y="2215783"/>
            <a:ext cx="1152525" cy="500063"/>
          </a:xfrm>
          <a:prstGeom prst="foldedCorner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8" name="TextBox 25"/>
          <p:cNvSpPr txBox="1">
            <a:spLocks noChangeArrowheads="1"/>
          </p:cNvSpPr>
          <p:nvPr/>
        </p:nvSpPr>
        <p:spPr bwMode="auto">
          <a:xfrm>
            <a:off x="7591246" y="2215783"/>
            <a:ext cx="952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latin typeface="Calibri" charset="0"/>
                <a:cs typeface="Arial" charset="0"/>
              </a:rPr>
              <a:t>Deployment</a:t>
            </a:r>
          </a:p>
          <a:p>
            <a:pPr eaLnBrk="1" hangingPunct="1"/>
            <a:r>
              <a:rPr lang="en-US" sz="1200">
                <a:latin typeface="Calibri" charset="0"/>
                <a:cs typeface="Arial" charset="0"/>
              </a:rPr>
              <a:t>Descriptor</a:t>
            </a:r>
          </a:p>
        </p:txBody>
      </p:sp>
      <p:cxnSp>
        <p:nvCxnSpPr>
          <p:cNvPr id="19" name="Straight Connector 18"/>
          <p:cNvCxnSpPr>
            <a:stCxn id="5" idx="3"/>
            <a:endCxn id="17" idx="3"/>
          </p:cNvCxnSpPr>
          <p:nvPr/>
        </p:nvCxnSpPr>
        <p:spPr>
          <a:xfrm flipV="1">
            <a:off x="6675259" y="2465021"/>
            <a:ext cx="715962" cy="60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38"/>
          <p:cNvGrpSpPr>
            <a:grpSpLocks/>
          </p:cNvGrpSpPr>
          <p:nvPr/>
        </p:nvGrpSpPr>
        <p:grpSpPr bwMode="auto">
          <a:xfrm>
            <a:off x="5486221" y="3608021"/>
            <a:ext cx="381000" cy="514350"/>
            <a:chOff x="3581400" y="838200"/>
            <a:chExt cx="762000" cy="612648"/>
          </a:xfrm>
        </p:grpSpPr>
        <p:sp>
          <p:nvSpPr>
            <p:cNvPr id="21" name="Flowchart: Predefined Process 39"/>
            <p:cNvSpPr>
              <a:spLocks noChangeArrowheads="1"/>
            </p:cNvSpPr>
            <p:nvPr/>
          </p:nvSpPr>
          <p:spPr bwMode="auto">
            <a:xfrm>
              <a:off x="3581400" y="838200"/>
              <a:ext cx="762000" cy="306324"/>
            </a:xfrm>
            <a:prstGeom prst="flowChartPredefinedProcess">
              <a:avLst/>
            </a:prstGeom>
            <a:gradFill rotWithShape="1">
              <a:gsLst>
                <a:gs pos="0">
                  <a:srgbClr val="DAFDA7"/>
                </a:gs>
                <a:gs pos="35001">
                  <a:srgbClr val="E4FDC2"/>
                </a:gs>
                <a:gs pos="100000">
                  <a:srgbClr val="F5FFE6"/>
                </a:gs>
              </a:gsLst>
              <a:lin ang="16200000" scaled="1"/>
            </a:gra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lowchart: Predefined Process 40"/>
            <p:cNvSpPr>
              <a:spLocks noChangeArrowheads="1"/>
            </p:cNvSpPr>
            <p:nvPr/>
          </p:nvSpPr>
          <p:spPr bwMode="auto">
            <a:xfrm>
              <a:off x="3581400" y="1144524"/>
              <a:ext cx="762000" cy="306324"/>
            </a:xfrm>
            <a:prstGeom prst="flowChartPredefinedProcess">
              <a:avLst/>
            </a:prstGeom>
            <a:gradFill rotWithShape="1">
              <a:gsLst>
                <a:gs pos="0">
                  <a:srgbClr val="DAFDA7"/>
                </a:gs>
                <a:gs pos="35001">
                  <a:srgbClr val="E4FDC2"/>
                </a:gs>
                <a:gs pos="100000">
                  <a:srgbClr val="F5FFE6"/>
                </a:gs>
              </a:gsLst>
              <a:lin ang="16200000" scaled="1"/>
            </a:gra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1860371" y="2334846"/>
            <a:ext cx="638175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AE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849759" y="2347546"/>
            <a:ext cx="571500" cy="1968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JMX</a:t>
            </a:r>
            <a:endParaRPr lang="en-US" dirty="0"/>
          </a:p>
        </p:txBody>
      </p:sp>
      <p:sp>
        <p:nvSpPr>
          <p:cNvPr id="25" name="Folded Corner 24"/>
          <p:cNvSpPr>
            <a:spLocks noChangeArrowheads="1"/>
          </p:cNvSpPr>
          <p:nvPr/>
        </p:nvSpPr>
        <p:spPr bwMode="auto">
          <a:xfrm rot="10800000">
            <a:off x="7591246" y="1275983"/>
            <a:ext cx="1152525" cy="500063"/>
          </a:xfrm>
          <a:prstGeom prst="foldedCorner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619821" y="1275983"/>
            <a:ext cx="1152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latin typeface="Calibri" charset="0"/>
                <a:cs typeface="Arial" charset="0"/>
              </a:rPr>
              <a:t>Top Aggregate</a:t>
            </a:r>
          </a:p>
          <a:p>
            <a:pPr eaLnBrk="1" hangingPunct="1"/>
            <a:r>
              <a:rPr lang="en-US" sz="1200">
                <a:latin typeface="Calibri" charset="0"/>
                <a:cs typeface="Arial" charset="0"/>
              </a:rPr>
              <a:t>Descriptor</a:t>
            </a:r>
          </a:p>
        </p:txBody>
      </p:sp>
      <p:cxnSp>
        <p:nvCxnSpPr>
          <p:cNvPr id="27" name="Straight Connector 26"/>
          <p:cNvCxnSpPr>
            <a:stCxn id="25" idx="0"/>
            <a:endCxn id="18" idx="0"/>
          </p:cNvCxnSpPr>
          <p:nvPr/>
        </p:nvCxnSpPr>
        <p:spPr>
          <a:xfrm flipH="1">
            <a:off x="8067496" y="1776046"/>
            <a:ext cx="100013" cy="439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>
            <a:spLocks noChangeArrowheads="1"/>
          </p:cNvSpPr>
          <p:nvPr/>
        </p:nvSpPr>
        <p:spPr bwMode="auto">
          <a:xfrm>
            <a:off x="1852636" y="4724400"/>
            <a:ext cx="4938713" cy="5270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6AAC5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UIMA AS </a:t>
            </a:r>
            <a:r>
              <a:rPr lang="en-US" sz="3200" dirty="0">
                <a:solidFill>
                  <a:schemeClr val="dk1"/>
                </a:solidFill>
              </a:rPr>
              <a:t>Client</a:t>
            </a:r>
            <a:r>
              <a:rPr lang="en-US" sz="3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 </a:t>
            </a:r>
          </a:p>
        </p:txBody>
      </p:sp>
      <p:sp>
        <p:nvSpPr>
          <p:cNvPr id="29" name="Multidocument 28"/>
          <p:cNvSpPr/>
          <p:nvPr/>
        </p:nvSpPr>
        <p:spPr>
          <a:xfrm>
            <a:off x="439559" y="4690696"/>
            <a:ext cx="998537" cy="906462"/>
          </a:xfrm>
          <a:prstGeom prst="flowChartMultidocumen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Collection</a:t>
            </a:r>
          </a:p>
          <a:p>
            <a:pPr algn="ctr">
              <a:defRPr/>
            </a:pPr>
            <a:r>
              <a:rPr lang="en-US" sz="1200" dirty="0"/>
              <a:t>Reader</a:t>
            </a:r>
          </a:p>
        </p:txBody>
      </p:sp>
      <p:sp>
        <p:nvSpPr>
          <p:cNvPr id="30" name="Right Arrow 29"/>
          <p:cNvSpPr/>
          <p:nvPr/>
        </p:nvSpPr>
        <p:spPr>
          <a:xfrm>
            <a:off x="1438096" y="4892308"/>
            <a:ext cx="431800" cy="2238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Alternate Process 30"/>
          <p:cNvSpPr/>
          <p:nvPr/>
        </p:nvSpPr>
        <p:spPr>
          <a:xfrm>
            <a:off x="7265809" y="4712921"/>
            <a:ext cx="858837" cy="696912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Listener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6808609" y="4879608"/>
            <a:ext cx="433387" cy="2238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Snip Single Corner Rectangle 32"/>
          <p:cNvSpPr/>
          <p:nvPr/>
        </p:nvSpPr>
        <p:spPr>
          <a:xfrm>
            <a:off x="576804" y="4629150"/>
            <a:ext cx="413617" cy="361177"/>
          </a:xfrm>
          <a:prstGeom prst="snip1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CAS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971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98091E-7 -2.86409E-6 L 0.21021 -0.0027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02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02 -0.00278 L 0.21038 -0.326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1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038 -0.32646 L 0.53498 -0.3264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497 -0.32647 L 0.53497 -0.0011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2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497 -0.00116 L 0.74639 -0.001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3" grpId="2" animBg="1"/>
      <p:bldP spid="33" grpId="3" animBg="1"/>
      <p:bldP spid="33" grpId="4" animBg="1"/>
      <p:bldP spid="33" grpId="5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Rapid NLP Development</a:t>
            </a:r>
          </a:p>
          <a:p>
            <a:r>
              <a:rPr lang="en-US" dirty="0" smtClean="0"/>
              <a:t>Scalable Architecture</a:t>
            </a:r>
          </a:p>
          <a:p>
            <a:r>
              <a:rPr lang="en-US" dirty="0" smtClean="0"/>
              <a:t>Analysis code reuse – ours and theirs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452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" y="0"/>
            <a:ext cx="9296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67951"/>
            <a:ext cx="7772400" cy="869950"/>
          </a:xfrm>
        </p:spPr>
        <p:txBody>
          <a:bodyPr/>
          <a:lstStyle/>
          <a:p>
            <a:r>
              <a:rPr lang="en-US" dirty="0" smtClean="0"/>
              <a:t>Leo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502" y="818396"/>
            <a:ext cx="4830922" cy="321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30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Leo Framework Feature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05000" y="1152733"/>
            <a:ext cx="47244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 smtClean="0"/>
              <a:t>Leo Aggregate Engine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893081" y="3447800"/>
            <a:ext cx="5079315" cy="7855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2519911" y="2588634"/>
            <a:ext cx="3919085" cy="41796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6AAC5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UIMA AS Service  </a:t>
            </a:r>
          </a:p>
        </p:txBody>
      </p:sp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3086196" y="3616195"/>
            <a:ext cx="302340" cy="407890"/>
            <a:chOff x="3581400" y="838200"/>
            <a:chExt cx="762000" cy="612648"/>
          </a:xfrm>
        </p:grpSpPr>
        <p:sp>
          <p:nvSpPr>
            <p:cNvPr id="9" name="Flowchart: Predefined Process 5"/>
            <p:cNvSpPr>
              <a:spLocks noChangeArrowheads="1"/>
            </p:cNvSpPr>
            <p:nvPr/>
          </p:nvSpPr>
          <p:spPr bwMode="auto">
            <a:xfrm>
              <a:off x="3581400" y="838200"/>
              <a:ext cx="762000" cy="306324"/>
            </a:xfrm>
            <a:prstGeom prst="flowChartPredefinedProcess">
              <a:avLst/>
            </a:prstGeom>
            <a:gradFill rotWithShape="1">
              <a:gsLst>
                <a:gs pos="0">
                  <a:srgbClr val="DAFDA7"/>
                </a:gs>
                <a:gs pos="35001">
                  <a:srgbClr val="E4FDC2"/>
                </a:gs>
                <a:gs pos="100000">
                  <a:srgbClr val="F5FFE6"/>
                </a:gs>
              </a:gsLst>
              <a:lin ang="16200000" scaled="1"/>
            </a:gra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lowchart: Predefined Process 6"/>
            <p:cNvSpPr>
              <a:spLocks noChangeArrowheads="1"/>
            </p:cNvSpPr>
            <p:nvPr/>
          </p:nvSpPr>
          <p:spPr bwMode="auto">
            <a:xfrm>
              <a:off x="3581400" y="1144524"/>
              <a:ext cx="762000" cy="306324"/>
            </a:xfrm>
            <a:prstGeom prst="flowChartPredefinedProcess">
              <a:avLst/>
            </a:prstGeom>
            <a:gradFill rotWithShape="1">
              <a:gsLst>
                <a:gs pos="0">
                  <a:srgbClr val="DAFDA7"/>
                </a:gs>
                <a:gs pos="35001">
                  <a:srgbClr val="E4FDC2"/>
                </a:gs>
                <a:gs pos="100000">
                  <a:srgbClr val="F5FFE6"/>
                </a:gs>
              </a:gsLst>
              <a:lin ang="16200000" scaled="1"/>
            </a:gra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2865356" y="4686285"/>
            <a:ext cx="190222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dirty="0">
                <a:solidFill>
                  <a:schemeClr val="bg1"/>
                </a:solidFill>
                <a:latin typeface="Calibri" charset="0"/>
                <a:cs typeface="Arial" charset="0"/>
              </a:rPr>
              <a:t>UIMA AS Client</a:t>
            </a:r>
          </a:p>
        </p:txBody>
      </p:sp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3543396" y="3463795"/>
            <a:ext cx="172456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FFFF"/>
                </a:solidFill>
                <a:latin typeface="Calibri" charset="0"/>
                <a:cs typeface="Arial" charset="0"/>
              </a:rPr>
              <a:t>Asynchronous</a:t>
            </a:r>
          </a:p>
          <a:p>
            <a:pPr eaLnBrk="1" hangingPunct="1"/>
            <a:r>
              <a:rPr lang="en-US" sz="2000" dirty="0">
                <a:solidFill>
                  <a:srgbClr val="FFFFFF"/>
                </a:solidFill>
                <a:latin typeface="Calibri" charset="0"/>
                <a:cs typeface="Arial" charset="0"/>
              </a:rPr>
              <a:t>   Messaging </a:t>
            </a:r>
          </a:p>
          <a:p>
            <a:pPr eaLnBrk="1" hangingPunct="1"/>
            <a:endParaRPr lang="en-US" sz="2000" dirty="0">
              <a:solidFill>
                <a:srgbClr val="FFFFFF"/>
              </a:solidFill>
              <a:latin typeface="Calibri" charset="0"/>
              <a:cs typeface="Arial" charset="0"/>
            </a:endParaRPr>
          </a:p>
          <a:p>
            <a:pPr eaLnBrk="1" hangingPunct="1"/>
            <a:endParaRPr lang="en-US" sz="2000" dirty="0">
              <a:solidFill>
                <a:srgbClr val="FFFFFF"/>
              </a:solidFill>
              <a:latin typeface="Calibri" charset="0"/>
              <a:cs typeface="Arial" charset="0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5524596" y="4073395"/>
            <a:ext cx="181404" cy="46831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5524596" y="3006595"/>
            <a:ext cx="181404" cy="634496"/>
          </a:xfrm>
          <a:prstGeom prst="downArrow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3162396" y="3006595"/>
            <a:ext cx="181404" cy="610679"/>
          </a:xfrm>
          <a:prstGeom prst="downArrow">
            <a:avLst/>
          </a:prstGeom>
          <a:solidFill>
            <a:schemeClr val="tx1"/>
          </a:solidFill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162396" y="4073395"/>
            <a:ext cx="181404" cy="468460"/>
          </a:xfrm>
          <a:prstGeom prst="downArrow">
            <a:avLst/>
          </a:prstGeom>
          <a:solidFill>
            <a:schemeClr val="tx1"/>
          </a:solidFill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969460" y="3399067"/>
            <a:ext cx="126982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FFFF"/>
                </a:solidFill>
                <a:latin typeface="Calibri" charset="0"/>
                <a:cs typeface="Arial" charset="0"/>
              </a:rPr>
              <a:t>Input Queue</a:t>
            </a: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5905596" y="3463795"/>
            <a:ext cx="990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FFFF"/>
                </a:solidFill>
                <a:latin typeface="Calibri" charset="0"/>
                <a:cs typeface="Arial" charset="0"/>
              </a:rPr>
              <a:t>Reply Queue</a:t>
            </a:r>
          </a:p>
        </p:txBody>
      </p:sp>
      <p:sp>
        <p:nvSpPr>
          <p:cNvPr id="19" name="Folded Corner 18"/>
          <p:cNvSpPr>
            <a:spLocks noChangeArrowheads="1"/>
          </p:cNvSpPr>
          <p:nvPr/>
        </p:nvSpPr>
        <p:spPr bwMode="auto">
          <a:xfrm rot="10800000">
            <a:off x="6667596" y="2549395"/>
            <a:ext cx="914579" cy="396560"/>
          </a:xfrm>
          <a:prstGeom prst="foldedCorner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0" name="TextBox 25"/>
          <p:cNvSpPr txBox="1">
            <a:spLocks noChangeArrowheads="1"/>
          </p:cNvSpPr>
          <p:nvPr/>
        </p:nvSpPr>
        <p:spPr bwMode="auto">
          <a:xfrm>
            <a:off x="6648391" y="2492291"/>
            <a:ext cx="9431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>
                <a:latin typeface="Calibri" charset="0"/>
                <a:cs typeface="Arial" charset="0"/>
              </a:rPr>
              <a:t>Deployment</a:t>
            </a:r>
          </a:p>
          <a:p>
            <a:pPr eaLnBrk="1" hangingPunct="1"/>
            <a:r>
              <a:rPr lang="en-US" sz="1200" dirty="0">
                <a:latin typeface="Calibri" charset="0"/>
                <a:cs typeface="Arial" charset="0"/>
              </a:rPr>
              <a:t>Descriptor</a:t>
            </a:r>
          </a:p>
        </p:txBody>
      </p:sp>
      <p:cxnSp>
        <p:nvCxnSpPr>
          <p:cNvPr id="21" name="Straight Connector 20"/>
          <p:cNvCxnSpPr>
            <a:stCxn id="7" idx="3"/>
            <a:endCxn id="19" idx="3"/>
          </p:cNvCxnSpPr>
          <p:nvPr/>
        </p:nvCxnSpPr>
        <p:spPr>
          <a:xfrm flipV="1">
            <a:off x="6438996" y="2747675"/>
            <a:ext cx="228600" cy="49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38"/>
          <p:cNvGrpSpPr>
            <a:grpSpLocks/>
          </p:cNvGrpSpPr>
          <p:nvPr/>
        </p:nvGrpSpPr>
        <p:grpSpPr bwMode="auto">
          <a:xfrm>
            <a:off x="5448396" y="3616195"/>
            <a:ext cx="302340" cy="407890"/>
            <a:chOff x="3581400" y="838200"/>
            <a:chExt cx="762000" cy="612648"/>
          </a:xfrm>
        </p:grpSpPr>
        <p:sp>
          <p:nvSpPr>
            <p:cNvPr id="23" name="Flowchart: Predefined Process 39"/>
            <p:cNvSpPr>
              <a:spLocks noChangeArrowheads="1"/>
            </p:cNvSpPr>
            <p:nvPr/>
          </p:nvSpPr>
          <p:spPr bwMode="auto">
            <a:xfrm>
              <a:off x="3581400" y="838200"/>
              <a:ext cx="762000" cy="306324"/>
            </a:xfrm>
            <a:prstGeom prst="flowChartPredefinedProcess">
              <a:avLst/>
            </a:prstGeom>
            <a:gradFill rotWithShape="1">
              <a:gsLst>
                <a:gs pos="0">
                  <a:srgbClr val="DAFDA7"/>
                </a:gs>
                <a:gs pos="35001">
                  <a:srgbClr val="E4FDC2"/>
                </a:gs>
                <a:gs pos="100000">
                  <a:srgbClr val="F5FFE6"/>
                </a:gs>
              </a:gsLst>
              <a:lin ang="16200000" scaled="1"/>
            </a:gra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lowchart: Predefined Process 40"/>
            <p:cNvSpPr>
              <a:spLocks noChangeArrowheads="1"/>
            </p:cNvSpPr>
            <p:nvPr/>
          </p:nvSpPr>
          <p:spPr bwMode="auto">
            <a:xfrm>
              <a:off x="3581400" y="1144524"/>
              <a:ext cx="762000" cy="306324"/>
            </a:xfrm>
            <a:prstGeom prst="flowChartPredefinedProcess">
              <a:avLst/>
            </a:prstGeom>
            <a:gradFill rotWithShape="1">
              <a:gsLst>
                <a:gs pos="0">
                  <a:srgbClr val="DAFDA7"/>
                </a:gs>
                <a:gs pos="35001">
                  <a:srgbClr val="E4FDC2"/>
                </a:gs>
                <a:gs pos="100000">
                  <a:srgbClr val="F5FFE6"/>
                </a:gs>
              </a:gsLst>
              <a:lin ang="16200000" scaled="1"/>
            </a:gra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Oval 24"/>
          <p:cNvSpPr/>
          <p:nvPr/>
        </p:nvSpPr>
        <p:spPr>
          <a:xfrm>
            <a:off x="2648286" y="2692247"/>
            <a:ext cx="533400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/>
              <a:t>AE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3196" y="2682699"/>
            <a:ext cx="542949" cy="228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/>
              <a:t>JMX</a:t>
            </a:r>
          </a:p>
        </p:txBody>
      </p:sp>
      <p:sp>
        <p:nvSpPr>
          <p:cNvPr id="27" name="Folded Corner 26"/>
          <p:cNvSpPr>
            <a:spLocks noChangeArrowheads="1"/>
          </p:cNvSpPr>
          <p:nvPr/>
        </p:nvSpPr>
        <p:spPr bwMode="auto">
          <a:xfrm rot="10800000">
            <a:off x="7810596" y="2533835"/>
            <a:ext cx="1066800" cy="396560"/>
          </a:xfrm>
          <a:prstGeom prst="foldedCorner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7772400" y="2482743"/>
            <a:ext cx="1143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>
                <a:latin typeface="Calibri" charset="0"/>
                <a:cs typeface="Arial" charset="0"/>
              </a:rPr>
              <a:t>Top Aggregate</a:t>
            </a:r>
          </a:p>
          <a:p>
            <a:pPr algn="ctr" eaLnBrk="1" hangingPunct="1"/>
            <a:r>
              <a:rPr lang="en-US" sz="1200" dirty="0">
                <a:latin typeface="Calibri" charset="0"/>
                <a:cs typeface="Arial" charset="0"/>
              </a:rPr>
              <a:t>Descriptor</a:t>
            </a:r>
          </a:p>
        </p:txBody>
      </p:sp>
      <p:cxnSp>
        <p:nvCxnSpPr>
          <p:cNvPr id="29" name="Straight Connector 28"/>
          <p:cNvCxnSpPr>
            <a:stCxn id="27" idx="3"/>
            <a:endCxn id="20" idx="3"/>
          </p:cNvCxnSpPr>
          <p:nvPr/>
        </p:nvCxnSpPr>
        <p:spPr>
          <a:xfrm flipH="1" flipV="1">
            <a:off x="7591545" y="2723124"/>
            <a:ext cx="219051" cy="8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2476596" y="4530595"/>
            <a:ext cx="3919085" cy="41796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6AAC5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dk1"/>
                </a:solidFill>
              </a:rPr>
              <a:t>UIMA AS Client  </a:t>
            </a:r>
          </a:p>
        </p:txBody>
      </p:sp>
      <p:sp>
        <p:nvSpPr>
          <p:cNvPr id="31" name="Multidocument 30"/>
          <p:cNvSpPr/>
          <p:nvPr/>
        </p:nvSpPr>
        <p:spPr>
          <a:xfrm>
            <a:off x="1066800" y="5030792"/>
            <a:ext cx="1295400" cy="838200"/>
          </a:xfrm>
          <a:prstGeom prst="flowChartMulti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/>
              <a:t>Leo </a:t>
            </a:r>
          </a:p>
          <a:p>
            <a:pPr algn="ctr">
              <a:defRPr/>
            </a:pPr>
            <a:r>
              <a:rPr lang="en-US" sz="1200" dirty="0" smtClean="0"/>
              <a:t>SuperReader*</a:t>
            </a:r>
            <a:endParaRPr lang="en-US" sz="1200" dirty="0"/>
          </a:p>
        </p:txBody>
      </p:sp>
      <p:sp>
        <p:nvSpPr>
          <p:cNvPr id="32" name="Right Arrow 31"/>
          <p:cNvSpPr/>
          <p:nvPr/>
        </p:nvSpPr>
        <p:spPr>
          <a:xfrm>
            <a:off x="2171796" y="5335592"/>
            <a:ext cx="342652" cy="1775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Alternate Process 32"/>
          <p:cNvSpPr/>
          <p:nvPr/>
        </p:nvSpPr>
        <p:spPr>
          <a:xfrm>
            <a:off x="6705600" y="5139504"/>
            <a:ext cx="990600" cy="552665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/>
              <a:t>Listener(s)</a:t>
            </a:r>
            <a:endParaRPr lang="en-US" sz="1200" dirty="0"/>
          </a:p>
        </p:txBody>
      </p:sp>
      <p:sp>
        <p:nvSpPr>
          <p:cNvPr id="34" name="Right Arrow 33"/>
          <p:cNvSpPr/>
          <p:nvPr/>
        </p:nvSpPr>
        <p:spPr>
          <a:xfrm>
            <a:off x="6400800" y="5335592"/>
            <a:ext cx="343912" cy="1775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Rounded Rectangle 34"/>
          <p:cNvSpPr>
            <a:spLocks noChangeArrowheads="1"/>
          </p:cNvSpPr>
          <p:nvPr/>
        </p:nvSpPr>
        <p:spPr bwMode="auto">
          <a:xfrm>
            <a:off x="2519911" y="1939795"/>
            <a:ext cx="3919085" cy="41796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6AAC5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Leo Service  </a:t>
            </a:r>
            <a:endParaRPr lang="en-US" sz="24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6" name="Rounded Rectangle 35"/>
          <p:cNvSpPr>
            <a:spLocks noChangeArrowheads="1"/>
          </p:cNvSpPr>
          <p:nvPr/>
        </p:nvSpPr>
        <p:spPr bwMode="auto">
          <a:xfrm>
            <a:off x="2514600" y="5189867"/>
            <a:ext cx="3919085" cy="41796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6AAC5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solidFill>
                  <a:schemeClr val="dk1"/>
                </a:solidFill>
              </a:rPr>
              <a:t>Leo</a:t>
            </a:r>
            <a:r>
              <a:rPr lang="en-US" sz="2400" dirty="0" smtClean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Client  </a:t>
            </a:r>
            <a:endParaRPr lang="en-US" sz="24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057400" y="1449392"/>
            <a:ext cx="762000" cy="266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Token</a:t>
            </a:r>
          </a:p>
          <a:p>
            <a:pPr algn="ctr"/>
            <a:r>
              <a:rPr lang="en-US" sz="800" dirty="0" smtClean="0"/>
              <a:t>Annotator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2971800" y="1449392"/>
            <a:ext cx="762000" cy="266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Sentence</a:t>
            </a:r>
          </a:p>
          <a:p>
            <a:pPr algn="ctr"/>
            <a:r>
              <a:rPr lang="en-US" sz="800" dirty="0" smtClean="0"/>
              <a:t>Annotator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3886200" y="1449392"/>
            <a:ext cx="762000" cy="266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Chunker</a:t>
            </a:r>
            <a:endParaRPr lang="en-US" sz="800" dirty="0" smtClean="0"/>
          </a:p>
          <a:p>
            <a:pPr algn="ctr"/>
            <a:r>
              <a:rPr lang="en-US" sz="800" dirty="0" smtClean="0"/>
              <a:t>Annotator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4800600" y="1449392"/>
            <a:ext cx="762000" cy="266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Regex</a:t>
            </a:r>
          </a:p>
          <a:p>
            <a:pPr algn="ctr"/>
            <a:r>
              <a:rPr lang="en-US" sz="800" dirty="0" smtClean="0"/>
              <a:t>Annotator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715000" y="1449392"/>
            <a:ext cx="762000" cy="266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Dictionary</a:t>
            </a:r>
          </a:p>
          <a:p>
            <a:pPr algn="ctr"/>
            <a:r>
              <a:rPr lang="en-US" sz="800" dirty="0" smtClean="0"/>
              <a:t>Annotator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858000" y="1152733"/>
            <a:ext cx="10668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Leo</a:t>
            </a:r>
          </a:p>
          <a:p>
            <a:pPr algn="ctr"/>
            <a:r>
              <a:rPr lang="en-US" sz="1200" dirty="0" smtClean="0"/>
              <a:t>Deployment</a:t>
            </a:r>
          </a:p>
          <a:p>
            <a:pPr algn="ctr"/>
            <a:r>
              <a:rPr lang="en-US" sz="1200" dirty="0" smtClean="0"/>
              <a:t>Descriptor</a:t>
            </a:r>
            <a:endParaRPr lang="en-US" sz="1200" dirty="0"/>
          </a:p>
        </p:txBody>
      </p:sp>
      <p:cxnSp>
        <p:nvCxnSpPr>
          <p:cNvPr id="43" name="Straight Connector 42"/>
          <p:cNvCxnSpPr>
            <a:stCxn id="42" idx="1"/>
            <a:endCxn id="5" idx="3"/>
          </p:cNvCxnSpPr>
          <p:nvPr/>
        </p:nvCxnSpPr>
        <p:spPr>
          <a:xfrm flipH="1">
            <a:off x="6629400" y="1457533"/>
            <a:ext cx="228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42" idx="2"/>
            <a:endCxn id="35" idx="3"/>
          </p:cNvCxnSpPr>
          <p:nvPr/>
        </p:nvCxnSpPr>
        <p:spPr>
          <a:xfrm flipH="1">
            <a:off x="6438996" y="1762333"/>
            <a:ext cx="952404" cy="3864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Down Arrow 44"/>
          <p:cNvSpPr/>
          <p:nvPr/>
        </p:nvSpPr>
        <p:spPr>
          <a:xfrm>
            <a:off x="4343400" y="2363792"/>
            <a:ext cx="228600" cy="228600"/>
          </a:xfrm>
          <a:prstGeom prst="downArrow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flipV="1">
            <a:off x="3124200" y="4954592"/>
            <a:ext cx="228600" cy="228600"/>
          </a:xfrm>
          <a:prstGeom prst="downArrow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457200" y="4573592"/>
            <a:ext cx="914400" cy="381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SubReader</a:t>
            </a:r>
          </a:p>
        </p:txBody>
      </p:sp>
      <p:cxnSp>
        <p:nvCxnSpPr>
          <p:cNvPr id="48" name="Straight Connector 47"/>
          <p:cNvCxnSpPr>
            <a:stCxn id="47" idx="2"/>
            <a:endCxn id="31" idx="1"/>
          </p:cNvCxnSpPr>
          <p:nvPr/>
        </p:nvCxnSpPr>
        <p:spPr>
          <a:xfrm>
            <a:off x="914400" y="4954592"/>
            <a:ext cx="152400" cy="495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Down Arrow 48"/>
          <p:cNvSpPr/>
          <p:nvPr/>
        </p:nvSpPr>
        <p:spPr>
          <a:xfrm>
            <a:off x="5502682" y="4954592"/>
            <a:ext cx="228600" cy="228600"/>
          </a:xfrm>
          <a:prstGeom prst="downArrow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38200" y="5849779"/>
            <a:ext cx="2819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*Can also use Standard UIMA CollectionReader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95856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71999"/>
          </a:xfrm>
        </p:spPr>
        <p:txBody>
          <a:bodyPr/>
          <a:lstStyle/>
          <a:p>
            <a:r>
              <a:rPr lang="en-US" sz="2800" dirty="0" smtClean="0"/>
              <a:t>Programmatically Generate:</a:t>
            </a:r>
          </a:p>
          <a:p>
            <a:pPr lvl="1"/>
            <a:r>
              <a:rPr lang="en-US" dirty="0" smtClean="0"/>
              <a:t>UIMA Descriptors</a:t>
            </a:r>
          </a:p>
          <a:p>
            <a:pPr lvl="1"/>
            <a:r>
              <a:rPr lang="en-US" dirty="0" smtClean="0"/>
              <a:t>Parameter and Type information for AE</a:t>
            </a:r>
          </a:p>
          <a:p>
            <a:pPr lvl="1"/>
            <a:r>
              <a:rPr lang="en-US" dirty="0" smtClean="0"/>
              <a:t>Aggregate AE for a Service</a:t>
            </a:r>
          </a:p>
          <a:p>
            <a:pPr lvl="1"/>
            <a:r>
              <a:rPr lang="en-US" dirty="0" smtClean="0"/>
              <a:t>Deployment Configuration</a:t>
            </a:r>
          </a:p>
          <a:p>
            <a:pPr lvl="1"/>
            <a:r>
              <a:rPr lang="en-US" dirty="0" smtClean="0"/>
              <a:t>Standard and Custom </a:t>
            </a:r>
            <a:r>
              <a:rPr lang="en-US" dirty="0" err="1" smtClean="0"/>
              <a:t>CollectionReaders</a:t>
            </a:r>
            <a:endParaRPr lang="en-US" dirty="0"/>
          </a:p>
          <a:p>
            <a:pPr lvl="1"/>
            <a:r>
              <a:rPr lang="en-US" dirty="0" smtClean="0"/>
              <a:t>Standard </a:t>
            </a:r>
            <a:r>
              <a:rPr lang="en-US" dirty="0"/>
              <a:t>and Custom </a:t>
            </a:r>
            <a:r>
              <a:rPr lang="en-US" dirty="0" smtClean="0"/>
              <a:t>Listeners</a:t>
            </a:r>
            <a:endParaRPr lang="en-US" sz="2800" dirty="0" smtClean="0"/>
          </a:p>
          <a:p>
            <a:r>
              <a:rPr lang="en-US" sz="2800" dirty="0" smtClean="0"/>
              <a:t>Launch Services and Clients in UIMA-AS</a:t>
            </a:r>
          </a:p>
          <a:p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Leo Framework Feature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835239" y="53229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26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Leo Service Overview</a:t>
            </a:r>
            <a:endParaRPr lang="en-US" dirty="0"/>
          </a:p>
        </p:txBody>
      </p:sp>
      <p:sp>
        <p:nvSpPr>
          <p:cNvPr id="73" name="Alternate Process 72"/>
          <p:cNvSpPr/>
          <p:nvPr/>
        </p:nvSpPr>
        <p:spPr>
          <a:xfrm>
            <a:off x="2133600" y="1295400"/>
            <a:ext cx="5867400" cy="1262836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Define Pipeline Programmatically</a:t>
            </a:r>
          </a:p>
          <a:p>
            <a:pPr algn="ctr"/>
            <a:r>
              <a:rPr lang="en-US" dirty="0" smtClean="0"/>
              <a:t>(Type System, Annotators)</a:t>
            </a:r>
            <a:endParaRPr lang="en-US" dirty="0"/>
          </a:p>
        </p:txBody>
      </p:sp>
      <p:sp>
        <p:nvSpPr>
          <p:cNvPr id="82" name="Alternate Process 81"/>
          <p:cNvSpPr/>
          <p:nvPr/>
        </p:nvSpPr>
        <p:spPr>
          <a:xfrm>
            <a:off x="2133600" y="2971800"/>
            <a:ext cx="5867400" cy="381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Register with Analytics Module (optional)</a:t>
            </a:r>
            <a:endParaRPr lang="en-US" dirty="0"/>
          </a:p>
        </p:txBody>
      </p:sp>
      <p:cxnSp>
        <p:nvCxnSpPr>
          <p:cNvPr id="85" name="Straight Arrow Connector 84"/>
          <p:cNvCxnSpPr>
            <a:stCxn id="73" idx="2"/>
            <a:endCxn id="82" idx="0"/>
          </p:cNvCxnSpPr>
          <p:nvPr/>
        </p:nvCxnSpPr>
        <p:spPr>
          <a:xfrm>
            <a:off x="5067300" y="2558236"/>
            <a:ext cx="0" cy="4135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82" idx="2"/>
            <a:endCxn id="42" idx="0"/>
          </p:cNvCxnSpPr>
          <p:nvPr/>
        </p:nvCxnSpPr>
        <p:spPr>
          <a:xfrm>
            <a:off x="5067300" y="33528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Alternate Process 41"/>
          <p:cNvSpPr/>
          <p:nvPr/>
        </p:nvSpPr>
        <p:spPr>
          <a:xfrm>
            <a:off x="2133600" y="3810000"/>
            <a:ext cx="5867400" cy="10668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Deploy</a:t>
            </a:r>
          </a:p>
          <a:p>
            <a:pPr algn="ctr"/>
            <a:r>
              <a:rPr lang="en-US" dirty="0" smtClean="0"/>
              <a:t>(Generates UIMA XML files, deploys to UIMA AS Broker)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4826" y="5068862"/>
            <a:ext cx="2057400" cy="1199916"/>
            <a:chOff x="84826" y="5068862"/>
            <a:chExt cx="2057400" cy="1199916"/>
          </a:xfrm>
        </p:grpSpPr>
        <p:sp>
          <p:nvSpPr>
            <p:cNvPr id="68" name="Rectangle 67"/>
            <p:cNvSpPr/>
            <p:nvPr/>
          </p:nvSpPr>
          <p:spPr>
            <a:xfrm>
              <a:off x="84826" y="5394953"/>
              <a:ext cx="2057400" cy="873825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shade val="51000"/>
                    <a:satMod val="130000"/>
                    <a:alpha val="31000"/>
                  </a:schemeClr>
                </a:gs>
                <a:gs pos="80000">
                  <a:schemeClr val="dk1">
                    <a:shade val="93000"/>
                    <a:satMod val="130000"/>
                    <a:alpha val="31000"/>
                  </a:schemeClr>
                </a:gs>
                <a:gs pos="100000">
                  <a:schemeClr val="dk1">
                    <a:shade val="94000"/>
                    <a:satMod val="135000"/>
                    <a:alpha val="31000"/>
                  </a:schemeClr>
                </a:gs>
              </a:gsLst>
              <a:lin ang="16200000" scaled="0"/>
              <a:tileRect/>
            </a:gradFill>
            <a:ln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826" y="5068862"/>
              <a:ext cx="2048773" cy="11968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80253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82" grpId="0" animBg="1"/>
      <p:bldP spid="42" grpId="0" animBg="1"/>
    </p:bldLst>
  </p:timing>
</p:sld>
</file>

<file path=ppt/theme/theme1.xml><?xml version="1.0" encoding="utf-8"?>
<a:theme xmlns:a="http://schemas.openxmlformats.org/drawingml/2006/main" name="Leo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Leo slides.thmx</Template>
  <TotalTime>583</TotalTime>
  <Words>884</Words>
  <Application>Microsoft Macintosh PowerPoint</Application>
  <PresentationFormat>On-screen Show (4:3)</PresentationFormat>
  <Paragraphs>274</Paragraphs>
  <Slides>37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Leo slides</vt:lpstr>
      <vt:lpstr>Rocket NLP: Rapid End to End NLP Development and Analysis</vt:lpstr>
      <vt:lpstr>UIMA</vt:lpstr>
      <vt:lpstr>Core UIMA</vt:lpstr>
      <vt:lpstr>UIMA-AS</vt:lpstr>
      <vt:lpstr>Goal</vt:lpstr>
      <vt:lpstr>Leo</vt:lpstr>
      <vt:lpstr>Leo Framework Feature</vt:lpstr>
      <vt:lpstr>Leo Framework Feature</vt:lpstr>
      <vt:lpstr>Leo Service Overview</vt:lpstr>
      <vt:lpstr>Leo Client Overview</vt:lpstr>
      <vt:lpstr>Leo Readers</vt:lpstr>
      <vt:lpstr>Leo Listeners</vt:lpstr>
      <vt:lpstr>Leo Annotation Feature </vt:lpstr>
      <vt:lpstr>Current Release 2013.11.1</vt:lpstr>
      <vt:lpstr>Leo’s Universe</vt:lpstr>
      <vt:lpstr>JMX Monitoring</vt:lpstr>
      <vt:lpstr>Analytics Tool</vt:lpstr>
      <vt:lpstr>JAM</vt:lpstr>
      <vt:lpstr>JAM</vt:lpstr>
      <vt:lpstr>Service View</vt:lpstr>
      <vt:lpstr>Service Details Screen</vt:lpstr>
      <vt:lpstr>Metrics</vt:lpstr>
      <vt:lpstr>Service View Details</vt:lpstr>
      <vt:lpstr>Chex Validation and Classification Made Easy</vt:lpstr>
      <vt:lpstr>Chex</vt:lpstr>
      <vt:lpstr>Validation Tasks</vt:lpstr>
      <vt:lpstr>Instance View</vt:lpstr>
      <vt:lpstr>Document View</vt:lpstr>
      <vt:lpstr>Review</vt:lpstr>
      <vt:lpstr>Reports</vt:lpstr>
      <vt:lpstr>Corpus Summary</vt:lpstr>
      <vt:lpstr>Validation Summary</vt:lpstr>
      <vt:lpstr>Sherlock</vt:lpstr>
      <vt:lpstr>Machine Learning</vt:lpstr>
      <vt:lpstr>Sherlock</vt:lpstr>
      <vt:lpstr>Sherlock’s Tool Arsenal</vt:lpstr>
      <vt:lpstr>Sherlock In Action</vt:lpstr>
    </vt:vector>
  </TitlesOfParts>
  <Company>University of Utah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Ginter</dc:creator>
  <cp:lastModifiedBy>Department of Veterans Affairs</cp:lastModifiedBy>
  <cp:revision>41</cp:revision>
  <dcterms:created xsi:type="dcterms:W3CDTF">2013-10-07T18:44:18Z</dcterms:created>
  <dcterms:modified xsi:type="dcterms:W3CDTF">2014-12-03T19:23:54Z</dcterms:modified>
</cp:coreProperties>
</file>